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15"/>
  </p:notesMasterIdLst>
  <p:sldIdLst>
    <p:sldId id="256" r:id="rId2"/>
    <p:sldId id="262" r:id="rId3"/>
    <p:sldId id="263" r:id="rId4"/>
    <p:sldId id="283" r:id="rId5"/>
    <p:sldId id="284" r:id="rId6"/>
    <p:sldId id="295" r:id="rId7"/>
    <p:sldId id="293" r:id="rId8"/>
    <p:sldId id="281" r:id="rId9"/>
    <p:sldId id="282" r:id="rId10"/>
    <p:sldId id="296" r:id="rId11"/>
    <p:sldId id="280" r:id="rId12"/>
    <p:sldId id="276" r:id="rId13"/>
    <p:sldId id="274" r:id="rId14"/>
  </p:sldIdLst>
  <p:sldSz cx="9144000" cy="6858000" type="screen4x3"/>
  <p:notesSz cx="6858000" cy="9144000"/>
  <p:embeddedFontLst>
    <p:embeddedFont>
      <p:font typeface="Agency FB" panose="020B0503020202020204" pitchFamily="34" charset="0"/>
      <p:regular r:id="rId16"/>
      <p:bold r:id="rId17"/>
    </p:embeddedFont>
    <p:embeddedFont>
      <p:font typeface="a옛날사진관2" panose="02020600000000000000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  <p:embeddedFont>
      <p:font typeface="Aparajita" panose="020B0604020202020204" pitchFamily="34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61D4D"/>
    <a:srgbClr val="5E0120"/>
    <a:srgbClr val="33053B"/>
    <a:srgbClr val="F8F8F8"/>
    <a:srgbClr val="2A0330"/>
    <a:srgbClr val="00000F"/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13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461E6F-4D22-421F-BDCC-A1E8F8F8BA93}" type="datetimeFigureOut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EC6147-4205-4524-A933-36B7A0A355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16401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81A8DF-D5DE-4F1C-B145-2DE0159496E9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5828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92817-062A-4CC9-9C78-E8DF2D624287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0977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9E1147-B244-439B-8C40-2DC17CBA28BD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33723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4FC491-B749-4FCA-8C0D-B125BD2C953E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0183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B69FC7-5933-4E78-90FE-DD41474AED54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160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B83E70-F685-4C97-810B-EA2B9BFC9EFC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59613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4FDAA-322B-4C3B-9B1A-EB74366A2703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13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1418A-50F3-4B20-A495-7C4F17C8A14B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0317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3ADBE3-AE7F-4225-93AE-858001D3F358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6800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841355-271D-4260-8963-6CBB2E7885A2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6048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A9C143-B74C-427F-9E1F-33CFCE72FF75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759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50982">
              <a:schemeClr val="bg1">
                <a:lumMod val="95000"/>
              </a:schemeClr>
            </a:gs>
            <a:gs pos="85000">
              <a:schemeClr val="bg1">
                <a:lumMod val="88000"/>
              </a:schemeClr>
            </a:gs>
            <a:gs pos="100000">
              <a:schemeClr val="bg1">
                <a:lumMod val="91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6C15-A72E-4CFB-9C1C-947BD93EE2B1}" type="datetime1">
              <a:rPr lang="ko-KR" altLang="en-US" smtClean="0"/>
              <a:t>2016-11-08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099981-D35C-4889-97CE-DC25E51B9C2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3892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092190"/>
          </a:xfrm>
          <a:prstGeom prst="rect">
            <a:avLst/>
          </a:prstGeom>
        </p:spPr>
      </p:pic>
      <p:sp>
        <p:nvSpPr>
          <p:cNvPr id="12" name="직사각형 11"/>
          <p:cNvSpPr/>
          <p:nvPr/>
        </p:nvSpPr>
        <p:spPr>
          <a:xfrm>
            <a:off x="0" y="0"/>
            <a:ext cx="9144000" cy="6092190"/>
          </a:xfrm>
          <a:prstGeom prst="rect">
            <a:avLst/>
          </a:prstGeom>
          <a:solidFill>
            <a:srgbClr val="33053B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207369" y="359605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80437" y="1217202"/>
            <a:ext cx="876554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n w="12700">
                  <a:noFill/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옛날사진관2" panose="02020600000000000000" pitchFamily="18" charset="-127"/>
                <a:ea typeface="a옛날사진관2" panose="02020600000000000000" pitchFamily="18" charset="-127"/>
              </a:rPr>
              <a:t>웹 기반 실시간 디제잉 스트리밍 서비스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471230" y="4735951"/>
            <a:ext cx="2230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옛날사진관2" panose="02020600000000000000" pitchFamily="18" charset="-127"/>
                <a:ea typeface="a옛날사진관2" panose="02020600000000000000" pitchFamily="18" charset="-127"/>
              </a:rPr>
              <a:t>201133259 </a:t>
            </a:r>
            <a:r>
              <a:rPr lang="ko-KR" alt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옛날사진관2" panose="02020600000000000000" pitchFamily="18" charset="-127"/>
                <a:ea typeface="a옛날사진관2" panose="02020600000000000000" pitchFamily="18" charset="-127"/>
              </a:rPr>
              <a:t>이상백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471230" y="5153275"/>
            <a:ext cx="2230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옛날사진관2" panose="02020600000000000000" pitchFamily="18" charset="-127"/>
                <a:ea typeface="a옛날사진관2" panose="02020600000000000000" pitchFamily="18" charset="-127"/>
              </a:rPr>
              <a:t>201433774 </a:t>
            </a:r>
            <a:r>
              <a:rPr lang="ko-KR" alt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옛날사진관2" panose="02020600000000000000" pitchFamily="18" charset="-127"/>
                <a:ea typeface="a옛날사진관2" panose="02020600000000000000" pitchFamily="18" charset="-127"/>
              </a:rPr>
              <a:t>김혜림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180437" y="6092190"/>
            <a:ext cx="16530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i="1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옛날사진관2" panose="02020600000000000000" pitchFamily="18" charset="-127"/>
                <a:ea typeface="a옛날사진관2" panose="02020600000000000000" pitchFamily="18" charset="-127"/>
              </a:rPr>
              <a:t>2016. 11. 04</a:t>
            </a:r>
            <a:endParaRPr lang="ko-KR" altLang="en-US" i="1" dirty="0">
              <a:solidFill>
                <a:srgbClr val="33053B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옛날사진관2" panose="02020600000000000000" pitchFamily="18" charset="-127"/>
              <a:ea typeface="a옛날사진관2" panose="02020600000000000000" pitchFamily="18" charset="-127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78610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5386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800" dirty="0">
                <a:solidFill>
                  <a:srgbClr val="461D4D"/>
                </a:solidFill>
                <a:latin typeface="Agency FB" panose="020B0503020202020204" pitchFamily="34" charset="0"/>
                <a:ea typeface="a옛날사진관2" panose="02020600000000000000" pitchFamily="18" charset="-127"/>
                <a:cs typeface="Aparajita" panose="020B0604020202020204" pitchFamily="34" charset="0"/>
              </a:rPr>
              <a:t>Ⅱ</a:t>
            </a:r>
            <a:endParaRPr lang="ko-KR" altLang="en-US" sz="8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cs typeface="Aparajita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29341" y="261610"/>
            <a:ext cx="22974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프로젝트 개발 내용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10</a:t>
            </a:fld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107606" y="661720"/>
            <a:ext cx="2908168" cy="461665"/>
          </a:xfrm>
          <a:prstGeom prst="rect">
            <a:avLst/>
          </a:prstGeom>
          <a:solidFill>
            <a:srgbClr val="461D4D"/>
          </a:solidFill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사용자기능 개발내용</a:t>
            </a:r>
            <a:endParaRPr lang="en-US" altLang="ko-K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3908708"/>
              </p:ext>
            </p:extLst>
          </p:nvPr>
        </p:nvGraphicFramePr>
        <p:xfrm>
          <a:off x="474785" y="5012070"/>
          <a:ext cx="8040565" cy="1112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283677">
                  <a:extLst>
                    <a:ext uri="{9D8B030D-6E8A-4147-A177-3AD203B41FA5}">
                      <a16:colId xmlns:a16="http://schemas.microsoft.com/office/drawing/2014/main" val="4062326634"/>
                    </a:ext>
                  </a:extLst>
                </a:gridCol>
                <a:gridCol w="1270583">
                  <a:extLst>
                    <a:ext uri="{9D8B030D-6E8A-4147-A177-3AD203B41FA5}">
                      <a16:colId xmlns:a16="http://schemas.microsoft.com/office/drawing/2014/main" val="7725407"/>
                    </a:ext>
                  </a:extLst>
                </a:gridCol>
                <a:gridCol w="5486305">
                  <a:extLst>
                    <a:ext uri="{9D8B030D-6E8A-4147-A177-3AD203B41FA5}">
                      <a16:colId xmlns:a16="http://schemas.microsoft.com/office/drawing/2014/main" val="41192084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개발목표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1D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1D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</a:t>
                      </a:r>
                      <a:r>
                        <a:rPr lang="ko-KR" altLang="en-US" dirty="0" err="1"/>
                        <a:t>기능명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1D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4652265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사용자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 기능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김혜림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후원 및 팔로우 시스템 구성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83990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이상백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사용자 인증 기능 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로그인</a:t>
                      </a:r>
                      <a:r>
                        <a:rPr lang="en-US" altLang="ko-KR" dirty="0"/>
                        <a:t>,</a:t>
                      </a:r>
                      <a:r>
                        <a:rPr lang="en-US" altLang="ko-KR" baseline="0" dirty="0"/>
                        <a:t> </a:t>
                      </a:r>
                      <a:r>
                        <a:rPr lang="ko-KR" altLang="en-US" baseline="0" dirty="0"/>
                        <a:t>회원가입 포함</a:t>
                      </a:r>
                      <a:r>
                        <a:rPr lang="en-US" altLang="ko-KR" baseline="0" dirty="0"/>
                        <a:t>)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3505965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474785" y="1446550"/>
            <a:ext cx="1230923" cy="3146719"/>
            <a:chOff x="7152542" y="993531"/>
            <a:chExt cx="1230923" cy="3037183"/>
          </a:xfrm>
        </p:grpSpPr>
        <p:sp>
          <p:nvSpPr>
            <p:cNvPr id="10" name="타원 9"/>
            <p:cNvSpPr/>
            <p:nvPr/>
          </p:nvSpPr>
          <p:spPr>
            <a:xfrm>
              <a:off x="7359162" y="993531"/>
              <a:ext cx="817684" cy="756138"/>
            </a:xfrm>
            <a:prstGeom prst="ellipse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1" name="사각형: 둥근 모서리 10"/>
            <p:cNvSpPr/>
            <p:nvPr/>
          </p:nvSpPr>
          <p:spPr>
            <a:xfrm>
              <a:off x="7152542" y="1749669"/>
              <a:ext cx="1230923" cy="2281045"/>
            </a:xfrm>
            <a:prstGeom prst="roundRect">
              <a:avLst>
                <a:gd name="adj" fmla="val 23477"/>
              </a:avLst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사용자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(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시청자</a:t>
              </a:r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)</a:t>
              </a:r>
            </a:p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6998371" y="1709581"/>
            <a:ext cx="1516979" cy="2883688"/>
            <a:chOff x="6998371" y="1709581"/>
            <a:chExt cx="1516979" cy="2883688"/>
          </a:xfrm>
        </p:grpSpPr>
        <p:sp>
          <p:nvSpPr>
            <p:cNvPr id="14" name="직사각형 13"/>
            <p:cNvSpPr/>
            <p:nvPr/>
          </p:nvSpPr>
          <p:spPr>
            <a:xfrm>
              <a:off x="6998371" y="1978185"/>
              <a:ext cx="1516979" cy="2615084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6998371" y="1709581"/>
              <a:ext cx="1516979" cy="268604"/>
            </a:xfrm>
            <a:prstGeom prst="rect">
              <a:avLst/>
            </a:prstGeom>
            <a:solidFill>
              <a:srgbClr val="461D4D"/>
            </a:solidFill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8F8F8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데이터베이스</a:t>
              </a: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2238744" y="1552353"/>
            <a:ext cx="4385340" cy="3040916"/>
          </a:xfrm>
          <a:prstGeom prst="rect">
            <a:avLst/>
          </a:prstGeom>
          <a:noFill/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276600" y="2209946"/>
            <a:ext cx="960519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유저정보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48359" y="3655806"/>
            <a:ext cx="1217000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팔로우 정보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76600" y="2898451"/>
            <a:ext cx="960519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후원기록</a:t>
            </a:r>
          </a:p>
        </p:txBody>
      </p:sp>
      <p:grpSp>
        <p:nvGrpSpPr>
          <p:cNvPr id="20" name="그룹 19"/>
          <p:cNvGrpSpPr/>
          <p:nvPr/>
        </p:nvGrpSpPr>
        <p:grpSpPr>
          <a:xfrm>
            <a:off x="2384460" y="2396081"/>
            <a:ext cx="1918908" cy="1357682"/>
            <a:chOff x="4700323" y="1395860"/>
            <a:chExt cx="2404566" cy="1357682"/>
          </a:xfrm>
        </p:grpSpPr>
        <p:grpSp>
          <p:nvGrpSpPr>
            <p:cNvPr id="21" name="그룹 20"/>
            <p:cNvGrpSpPr/>
            <p:nvPr/>
          </p:nvGrpSpPr>
          <p:grpSpPr>
            <a:xfrm>
              <a:off x="4700323" y="1395860"/>
              <a:ext cx="2404566" cy="1357682"/>
              <a:chOff x="9532477" y="1708160"/>
              <a:chExt cx="1345692" cy="1357682"/>
            </a:xfrm>
          </p:grpSpPr>
          <p:grpSp>
            <p:nvGrpSpPr>
              <p:cNvPr id="23" name="그룹 22"/>
              <p:cNvGrpSpPr/>
              <p:nvPr/>
            </p:nvGrpSpPr>
            <p:grpSpPr>
              <a:xfrm>
                <a:off x="9532477" y="1708160"/>
                <a:ext cx="1345692" cy="1357682"/>
                <a:chOff x="2215663" y="4998669"/>
                <a:chExt cx="2748542" cy="1357682"/>
              </a:xfrm>
            </p:grpSpPr>
            <p:sp>
              <p:nvSpPr>
                <p:cNvPr id="26" name="직사각형 25"/>
                <p:cNvSpPr/>
                <p:nvPr/>
              </p:nvSpPr>
              <p:spPr>
                <a:xfrm>
                  <a:off x="2215666" y="5117123"/>
                  <a:ext cx="2748539" cy="1239228"/>
                </a:xfrm>
                <a:prstGeom prst="rect">
                  <a:avLst/>
                </a:prstGeom>
                <a:noFill/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  <p:sp>
              <p:nvSpPr>
                <p:cNvPr id="27" name="직사각형 26"/>
                <p:cNvSpPr/>
                <p:nvPr/>
              </p:nvSpPr>
              <p:spPr>
                <a:xfrm>
                  <a:off x="2215663" y="4998669"/>
                  <a:ext cx="2400397" cy="338262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b="1" dirty="0">
                      <a:solidFill>
                        <a:srgbClr val="F8F8F8"/>
                      </a:solidFill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rPr>
                    <a:t>후원관리 기능</a:t>
                  </a:r>
                </a:p>
              </p:txBody>
            </p:sp>
          </p:grpSp>
          <p:sp>
            <p:nvSpPr>
              <p:cNvPr id="24" name="TextBox 23"/>
              <p:cNvSpPr txBox="1"/>
              <p:nvPr/>
            </p:nvSpPr>
            <p:spPr>
              <a:xfrm>
                <a:off x="9580048" y="2150857"/>
                <a:ext cx="961268" cy="307777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후원기록 조회</a:t>
                </a:r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9580048" y="2599501"/>
                <a:ext cx="534322" cy="307777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수수료</a:t>
                </a:r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5853586" y="2275969"/>
              <a:ext cx="866456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팔로우</a:t>
              </a:r>
            </a:p>
          </p:txBody>
        </p:sp>
      </p:grpSp>
      <p:grpSp>
        <p:nvGrpSpPr>
          <p:cNvPr id="28" name="그룹 27"/>
          <p:cNvGrpSpPr/>
          <p:nvPr/>
        </p:nvGrpSpPr>
        <p:grpSpPr>
          <a:xfrm>
            <a:off x="4449086" y="2359449"/>
            <a:ext cx="1918908" cy="1357682"/>
            <a:chOff x="4700323" y="1395860"/>
            <a:chExt cx="2404566" cy="1357682"/>
          </a:xfrm>
        </p:grpSpPr>
        <p:grpSp>
          <p:nvGrpSpPr>
            <p:cNvPr id="29" name="그룹 28"/>
            <p:cNvGrpSpPr/>
            <p:nvPr/>
          </p:nvGrpSpPr>
          <p:grpSpPr>
            <a:xfrm>
              <a:off x="4700323" y="1395860"/>
              <a:ext cx="2404566" cy="1357682"/>
              <a:chOff x="9532477" y="1708160"/>
              <a:chExt cx="1345692" cy="1357682"/>
            </a:xfrm>
          </p:grpSpPr>
          <p:grpSp>
            <p:nvGrpSpPr>
              <p:cNvPr id="31" name="그룹 30"/>
              <p:cNvGrpSpPr/>
              <p:nvPr/>
            </p:nvGrpSpPr>
            <p:grpSpPr>
              <a:xfrm>
                <a:off x="9532477" y="1708160"/>
                <a:ext cx="1345692" cy="1357682"/>
                <a:chOff x="2215663" y="4998669"/>
                <a:chExt cx="2748542" cy="1357682"/>
              </a:xfrm>
            </p:grpSpPr>
            <p:sp>
              <p:nvSpPr>
                <p:cNvPr id="34" name="직사각형 33"/>
                <p:cNvSpPr/>
                <p:nvPr/>
              </p:nvSpPr>
              <p:spPr>
                <a:xfrm>
                  <a:off x="2215666" y="5117123"/>
                  <a:ext cx="2748539" cy="1239228"/>
                </a:xfrm>
                <a:prstGeom prst="rect">
                  <a:avLst/>
                </a:prstGeom>
                <a:noFill/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  <p:sp>
              <p:nvSpPr>
                <p:cNvPr id="35" name="직사각형 34"/>
                <p:cNvSpPr/>
                <p:nvPr/>
              </p:nvSpPr>
              <p:spPr>
                <a:xfrm>
                  <a:off x="2215663" y="4998669"/>
                  <a:ext cx="2400397" cy="338262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b="1" dirty="0">
                      <a:solidFill>
                        <a:srgbClr val="F8F8F8"/>
                      </a:solidFill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rPr>
                    <a:t>스트리밍 </a:t>
                  </a:r>
                </a:p>
              </p:txBody>
            </p:sp>
          </p:grpSp>
          <p:sp>
            <p:nvSpPr>
              <p:cNvPr id="32" name="TextBox 31"/>
              <p:cNvSpPr txBox="1"/>
              <p:nvPr/>
            </p:nvSpPr>
            <p:spPr>
              <a:xfrm>
                <a:off x="9580048" y="2150857"/>
                <a:ext cx="1127668" cy="307777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방송중인 방 조회</a:t>
                </a:r>
                <a:endParaRPr lang="ko-KR" altLang="en-US" sz="14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9580048" y="2599501"/>
                <a:ext cx="534322" cy="307777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채팅</a:t>
                </a:r>
              </a:p>
            </p:txBody>
          </p:sp>
        </p:grpSp>
        <p:sp>
          <p:nvSpPr>
            <p:cNvPr id="30" name="TextBox 29"/>
            <p:cNvSpPr txBox="1"/>
            <p:nvPr/>
          </p:nvSpPr>
          <p:spPr>
            <a:xfrm>
              <a:off x="5853586" y="2275969"/>
              <a:ext cx="866456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40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후원</a:t>
              </a:r>
              <a:endParaRPr lang="ko-KR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84100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70338" y="0"/>
            <a:ext cx="125707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800" dirty="0">
                <a:solidFill>
                  <a:srgbClr val="461D4D"/>
                </a:solidFill>
                <a:latin typeface="Agency FB" panose="020B0503020202020204" pitchFamily="34" charset="0"/>
                <a:ea typeface="a옛날사진관2" panose="02020600000000000000" pitchFamily="18" charset="-127"/>
              </a:rPr>
              <a:t>Ⅲ</a:t>
            </a:r>
            <a:endParaRPr lang="ko-KR" altLang="en-US" sz="8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11</a:t>
            </a:fld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204545" y="267622"/>
            <a:ext cx="22974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프로젝트 추진 전략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327413" y="700433"/>
            <a:ext cx="2811988" cy="461665"/>
          </a:xfrm>
          <a:prstGeom prst="rect">
            <a:avLst/>
          </a:prstGeom>
          <a:solidFill>
            <a:srgbClr val="461D4D"/>
          </a:solidFill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개발팀 구성 및 역할</a:t>
            </a:r>
            <a:endParaRPr lang="en-US" altLang="ko-K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367276" y="1767254"/>
            <a:ext cx="8056909" cy="1837592"/>
            <a:chOff x="1327413" y="1802423"/>
            <a:chExt cx="8056909" cy="1837592"/>
          </a:xfrm>
        </p:grpSpPr>
        <p:sp>
          <p:nvSpPr>
            <p:cNvPr id="14" name="직사각형 13"/>
            <p:cNvSpPr/>
            <p:nvPr/>
          </p:nvSpPr>
          <p:spPr>
            <a:xfrm>
              <a:off x="1336206" y="2277209"/>
              <a:ext cx="8048116" cy="1362806"/>
            </a:xfrm>
            <a:prstGeom prst="rect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이펙트 시스템 구현 및 시각화</a:t>
              </a:r>
              <a:endPara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방송 백엔드 구성</a:t>
              </a:r>
              <a:endPara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후원 및 팔로우 시스템 구성</a:t>
              </a:r>
              <a:endPara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1327413" y="1802423"/>
              <a:ext cx="2272813" cy="46599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팀장 김혜림</a:t>
              </a:r>
              <a:endParaRPr lang="ko-KR" alt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376070" y="4022572"/>
            <a:ext cx="8048115" cy="2061706"/>
            <a:chOff x="1327413" y="1802423"/>
            <a:chExt cx="8048115" cy="2061706"/>
          </a:xfrm>
        </p:grpSpPr>
        <p:sp>
          <p:nvSpPr>
            <p:cNvPr id="18" name="직사각형 17"/>
            <p:cNvSpPr/>
            <p:nvPr/>
          </p:nvSpPr>
          <p:spPr>
            <a:xfrm>
              <a:off x="1336205" y="2277209"/>
              <a:ext cx="8039323" cy="1586920"/>
            </a:xfrm>
            <a:prstGeom prst="rect">
              <a:avLst/>
            </a:prstGeom>
            <a:noFill/>
            <a:ln w="19050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사용자 인증 기능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(OAuth)</a:t>
              </a: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방송 프론트엔드 구성 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(</a:t>
              </a: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채팅 포함</a:t>
              </a:r>
              <a:r>
                <a:rPr lang="en-US" altLang="ko-KR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)</a:t>
              </a:r>
              <a:endPara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marL="742950" lvl="1" indent="-285750">
                <a:buFont typeface="Arial" panose="020B0604020202020204" pitchFamily="34" charset="0"/>
                <a:buChar char="•"/>
              </a:pPr>
              <a:r>
                <a:rPr lang="ko-KR" altLang="en-US" sz="20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이벤트 및 사운드 스트리밍</a:t>
              </a:r>
              <a:endPara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9" name="직사각형 18"/>
            <p:cNvSpPr/>
            <p:nvPr/>
          </p:nvSpPr>
          <p:spPr>
            <a:xfrm>
              <a:off x="1327413" y="1802423"/>
              <a:ext cx="2272813" cy="465993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팀원 이상백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004987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1327413" y="700433"/>
            <a:ext cx="1449436" cy="461665"/>
          </a:xfrm>
          <a:prstGeom prst="rect">
            <a:avLst/>
          </a:prstGeom>
          <a:solidFill>
            <a:srgbClr val="461D4D"/>
          </a:solidFill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개발 일정</a:t>
            </a:r>
            <a:endParaRPr lang="en-US" altLang="ko-K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53916" y="2118947"/>
            <a:ext cx="650629" cy="923192"/>
          </a:xfrm>
          <a:prstGeom prst="rect">
            <a:avLst/>
          </a:prstGeom>
          <a:noFill/>
          <a:ln w="19050">
            <a:solidFill>
              <a:srgbClr val="461D4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분석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설계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553916" y="3365313"/>
            <a:ext cx="650629" cy="923192"/>
          </a:xfrm>
          <a:prstGeom prst="rect">
            <a:avLst/>
          </a:prstGeom>
          <a:noFill/>
          <a:ln w="19050">
            <a:solidFill>
              <a:srgbClr val="461D4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구현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실험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553916" y="4550127"/>
            <a:ext cx="650629" cy="923192"/>
          </a:xfrm>
          <a:prstGeom prst="rect">
            <a:avLst/>
          </a:prstGeom>
          <a:noFill/>
          <a:ln w="19050">
            <a:solidFill>
              <a:srgbClr val="461D4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정리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완료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245655" y="2113044"/>
            <a:ext cx="1277736" cy="396492"/>
          </a:xfrm>
          <a:prstGeom prst="rect">
            <a:avLst/>
          </a:prstGeom>
          <a:noFill/>
          <a:ln w="19050">
            <a:solidFill>
              <a:srgbClr val="461D4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제안서</a:t>
            </a:r>
          </a:p>
        </p:txBody>
      </p:sp>
      <p:sp>
        <p:nvSpPr>
          <p:cNvPr id="30" name="직사각형 29"/>
          <p:cNvSpPr/>
          <p:nvPr/>
        </p:nvSpPr>
        <p:spPr>
          <a:xfrm>
            <a:off x="1245655" y="2649185"/>
            <a:ext cx="1277736" cy="396492"/>
          </a:xfrm>
          <a:prstGeom prst="rect">
            <a:avLst/>
          </a:prstGeom>
          <a:noFill/>
          <a:ln w="19050">
            <a:solidFill>
              <a:srgbClr val="461D4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설계서</a:t>
            </a:r>
          </a:p>
        </p:txBody>
      </p:sp>
      <p:sp>
        <p:nvSpPr>
          <p:cNvPr id="31" name="직사각형 30"/>
          <p:cNvSpPr/>
          <p:nvPr/>
        </p:nvSpPr>
        <p:spPr>
          <a:xfrm>
            <a:off x="1245655" y="3355872"/>
            <a:ext cx="1277736" cy="396492"/>
          </a:xfrm>
          <a:prstGeom prst="rect">
            <a:avLst/>
          </a:prstGeom>
          <a:noFill/>
          <a:ln w="19050">
            <a:solidFill>
              <a:srgbClr val="461D4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프로그래밍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1245654" y="3892013"/>
            <a:ext cx="1277737" cy="396492"/>
          </a:xfrm>
          <a:prstGeom prst="rect">
            <a:avLst/>
          </a:prstGeom>
          <a:noFill/>
          <a:ln w="19050">
            <a:solidFill>
              <a:srgbClr val="461D4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중간평가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1245655" y="4546577"/>
            <a:ext cx="1277736" cy="396492"/>
          </a:xfrm>
          <a:prstGeom prst="rect">
            <a:avLst/>
          </a:prstGeom>
          <a:noFill/>
          <a:ln w="19050">
            <a:solidFill>
              <a:srgbClr val="461D4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완료발표</a:t>
            </a:r>
          </a:p>
        </p:txBody>
      </p:sp>
      <p:sp>
        <p:nvSpPr>
          <p:cNvPr id="34" name="직사각형 33"/>
          <p:cNvSpPr/>
          <p:nvPr/>
        </p:nvSpPr>
        <p:spPr>
          <a:xfrm>
            <a:off x="1245655" y="5082718"/>
            <a:ext cx="1277736" cy="396492"/>
          </a:xfrm>
          <a:prstGeom prst="rect">
            <a:avLst/>
          </a:prstGeom>
          <a:noFill/>
          <a:ln w="19050">
            <a:solidFill>
              <a:srgbClr val="461D4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산출물제출</a:t>
            </a: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2712425" y="1489697"/>
            <a:ext cx="6229351" cy="396492"/>
          </a:xfrm>
          <a:prstGeom prst="rect">
            <a:avLst/>
          </a:prstGeom>
          <a:noFill/>
          <a:ln w="19050">
            <a:solidFill>
              <a:srgbClr val="461D4D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9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주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	  10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주   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11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주   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12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주   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13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주   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14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주   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15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주   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16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주 </a:t>
            </a:r>
          </a:p>
        </p:txBody>
      </p:sp>
      <p:sp>
        <p:nvSpPr>
          <p:cNvPr id="40" name="직사각형 39"/>
          <p:cNvSpPr/>
          <p:nvPr/>
        </p:nvSpPr>
        <p:spPr>
          <a:xfrm>
            <a:off x="2712425" y="2118945"/>
            <a:ext cx="1085852" cy="390591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요구분석</a:t>
            </a:r>
          </a:p>
        </p:txBody>
      </p:sp>
      <p:sp>
        <p:nvSpPr>
          <p:cNvPr id="42" name="직사각형 41"/>
          <p:cNvSpPr/>
          <p:nvPr/>
        </p:nvSpPr>
        <p:spPr>
          <a:xfrm>
            <a:off x="3422404" y="2649184"/>
            <a:ext cx="1439741" cy="3929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설계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4234227" y="3355872"/>
            <a:ext cx="3160103" cy="3929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구현단계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5710968" y="3911723"/>
            <a:ext cx="232264" cy="3929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6559791" y="3911723"/>
            <a:ext cx="232264" cy="3929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4862145" y="3907908"/>
            <a:ext cx="232264" cy="3929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8" name="직사각형 47"/>
          <p:cNvSpPr/>
          <p:nvPr/>
        </p:nvSpPr>
        <p:spPr>
          <a:xfrm>
            <a:off x="7486649" y="4546577"/>
            <a:ext cx="760535" cy="3929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발표</a:t>
            </a:r>
          </a:p>
        </p:txBody>
      </p:sp>
      <p:sp>
        <p:nvSpPr>
          <p:cNvPr id="49" name="직사각형 48"/>
          <p:cNvSpPr/>
          <p:nvPr/>
        </p:nvSpPr>
        <p:spPr>
          <a:xfrm>
            <a:off x="8247185" y="5086255"/>
            <a:ext cx="694591" cy="39295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제출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70338" y="0"/>
            <a:ext cx="125707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800" dirty="0">
                <a:solidFill>
                  <a:srgbClr val="461D4D"/>
                </a:solidFill>
                <a:latin typeface="Agency FB" panose="020B0503020202020204" pitchFamily="34" charset="0"/>
                <a:ea typeface="a옛날사진관2" panose="02020600000000000000" pitchFamily="18" charset="-127"/>
              </a:rPr>
              <a:t>Ⅲ</a:t>
            </a:r>
            <a:endParaRPr lang="ko-KR" altLang="en-US" sz="8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51" name="직사각형 50"/>
          <p:cNvSpPr/>
          <p:nvPr/>
        </p:nvSpPr>
        <p:spPr>
          <a:xfrm>
            <a:off x="1204545" y="267622"/>
            <a:ext cx="22974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프로젝트 추진 전략</a:t>
            </a:r>
          </a:p>
        </p:txBody>
      </p:sp>
    </p:spTree>
    <p:extLst>
      <p:ext uri="{BB962C8B-B14F-4D97-AF65-F5344CB8AC3E}">
        <p14:creationId xmlns:p14="http://schemas.microsoft.com/office/powerpoint/2010/main" val="2894116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13</a:t>
            </a:fld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1371375" y="2303549"/>
            <a:ext cx="6427177" cy="2417180"/>
          </a:xfrm>
          <a:prstGeom prst="rect">
            <a:avLst/>
          </a:prstGeom>
          <a:noFill/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	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*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웹 디제잉 스트리밍 서비스 사이트 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1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종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	*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제안서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설계서</a:t>
            </a:r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완료보고서</a:t>
            </a:r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endParaRPr lang="en-US" altLang="ko-KR" sz="20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altLang="ko-KR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	*</a:t>
            </a:r>
            <a:r>
              <a:rPr lang="ko-KR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포트폴리오 작성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1371375" y="701873"/>
            <a:ext cx="1741182" cy="461665"/>
          </a:xfrm>
          <a:prstGeom prst="rect">
            <a:avLst/>
          </a:prstGeom>
          <a:solidFill>
            <a:srgbClr val="461D4D"/>
          </a:solidFill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개발 결과물</a:t>
            </a:r>
            <a:endParaRPr lang="en-US" altLang="ko-K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14300" y="-21402"/>
            <a:ext cx="125707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800" dirty="0">
                <a:solidFill>
                  <a:srgbClr val="461D4D"/>
                </a:solidFill>
                <a:latin typeface="Agency FB" panose="020B0503020202020204" pitchFamily="34" charset="0"/>
                <a:ea typeface="a옛날사진관2" panose="02020600000000000000" pitchFamily="18" charset="-127"/>
              </a:rPr>
              <a:t>Ⅳ</a:t>
            </a:r>
            <a:endParaRPr lang="ko-KR" altLang="en-US" sz="8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257940" y="240208"/>
            <a:ext cx="20537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개발성과 및 평가</a:t>
            </a:r>
          </a:p>
        </p:txBody>
      </p:sp>
    </p:spTree>
    <p:extLst>
      <p:ext uri="{BB962C8B-B14F-4D97-AF65-F5344CB8AC3E}">
        <p14:creationId xmlns:p14="http://schemas.microsoft.com/office/powerpoint/2010/main" val="1088457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2</a:t>
            </a:fld>
            <a:endParaRPr lang="ko-KR" altLang="en-US"/>
          </a:p>
        </p:txBody>
      </p:sp>
      <p:grpSp>
        <p:nvGrpSpPr>
          <p:cNvPr id="7" name="그룹 6"/>
          <p:cNvGrpSpPr/>
          <p:nvPr/>
        </p:nvGrpSpPr>
        <p:grpSpPr>
          <a:xfrm>
            <a:off x="4205469" y="1455706"/>
            <a:ext cx="3703258" cy="3592204"/>
            <a:chOff x="3471756" y="-437540"/>
            <a:chExt cx="3703258" cy="3592204"/>
          </a:xfrm>
          <a:solidFill>
            <a:srgbClr val="461D4D"/>
          </a:solidFill>
        </p:grpSpPr>
        <p:sp>
          <p:nvSpPr>
            <p:cNvPr id="11" name="TextBox 10"/>
            <p:cNvSpPr txBox="1"/>
            <p:nvPr/>
          </p:nvSpPr>
          <p:spPr>
            <a:xfrm>
              <a:off x="3471756" y="-437540"/>
              <a:ext cx="3703258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+mj-ea"/>
                  <a:ea typeface="+mj-ea"/>
                </a:rPr>
                <a:t>Ⅰ. </a:t>
              </a:r>
              <a:r>
                <a:rPr lang="ko-KR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프로젝트 제안 개요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471756" y="585455"/>
              <a:ext cx="3703258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+mj-ea"/>
                  <a:ea typeface="+mj-ea"/>
                </a:rPr>
                <a:t>Ⅱ. </a:t>
              </a:r>
              <a:r>
                <a:rPr lang="ko-KR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프로젝트 개발 내용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471756" y="1608450"/>
              <a:ext cx="3703258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+mj-ea"/>
                  <a:ea typeface="+mj-ea"/>
                </a:rPr>
                <a:t>Ⅲ. </a:t>
              </a:r>
              <a:r>
                <a:rPr lang="ko-KR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프로젝트 추진 전략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471756" y="2631444"/>
              <a:ext cx="3363421" cy="52322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>
                  <a:solidFill>
                    <a:schemeClr val="bg1"/>
                  </a:solidFill>
                  <a:latin typeface="+mj-ea"/>
                  <a:ea typeface="+mj-ea"/>
                </a:rPr>
                <a:t>Ⅳ. </a:t>
              </a:r>
              <a:r>
                <a:rPr lang="ko-KR" altLang="en-US" sz="2800" dirty="0">
                  <a:solidFill>
                    <a:schemeClr val="bg1"/>
                  </a:solidFill>
                  <a:latin typeface="+mj-ea"/>
                  <a:ea typeface="+mj-ea"/>
                </a:rPr>
                <a:t>개발성과 및 평가</a:t>
              </a: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1090768" y="1301817"/>
            <a:ext cx="265475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800" dirty="0">
                <a:solidFill>
                  <a:srgbClr val="461D4D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발표순서</a:t>
            </a:r>
            <a:endParaRPr lang="ko-KR" altLang="en-US" sz="4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이등변 삼각형 3"/>
          <p:cNvSpPr/>
          <p:nvPr/>
        </p:nvSpPr>
        <p:spPr>
          <a:xfrm rot="10800000">
            <a:off x="5909160" y="1978926"/>
            <a:ext cx="782515" cy="109224"/>
          </a:xfrm>
          <a:prstGeom prst="triangle">
            <a:avLst/>
          </a:prstGeom>
          <a:solidFill>
            <a:srgbClr val="461D4D"/>
          </a:solidFill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3" name="이등변 삼각형 32"/>
          <p:cNvSpPr/>
          <p:nvPr/>
        </p:nvSpPr>
        <p:spPr>
          <a:xfrm rot="10800000">
            <a:off x="5909160" y="2988696"/>
            <a:ext cx="782515" cy="109224"/>
          </a:xfrm>
          <a:prstGeom prst="triangle">
            <a:avLst/>
          </a:prstGeom>
          <a:solidFill>
            <a:srgbClr val="461D4D"/>
          </a:solidFill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4" name="이등변 삼각형 33"/>
          <p:cNvSpPr/>
          <p:nvPr/>
        </p:nvSpPr>
        <p:spPr>
          <a:xfrm rot="10800000">
            <a:off x="5909160" y="4024916"/>
            <a:ext cx="782515" cy="109224"/>
          </a:xfrm>
          <a:prstGeom prst="triangle">
            <a:avLst/>
          </a:prstGeom>
          <a:solidFill>
            <a:srgbClr val="461D4D"/>
          </a:solidFill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5" name="이등변 삼각형 34"/>
          <p:cNvSpPr/>
          <p:nvPr/>
        </p:nvSpPr>
        <p:spPr>
          <a:xfrm rot="10800000">
            <a:off x="5909159" y="5051880"/>
            <a:ext cx="782515" cy="109224"/>
          </a:xfrm>
          <a:prstGeom prst="triangle">
            <a:avLst/>
          </a:prstGeom>
          <a:solidFill>
            <a:srgbClr val="461D4D"/>
          </a:solidFill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189550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5707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800" dirty="0">
                <a:solidFill>
                  <a:srgbClr val="461D4D"/>
                </a:solidFill>
                <a:latin typeface="Agency FB" panose="020B0503020202020204" pitchFamily="34" charset="0"/>
              </a:rPr>
              <a:t>Ⅰ</a:t>
            </a:r>
            <a:endParaRPr lang="ko-KR" altLang="en-US" sz="8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88664" y="261610"/>
            <a:ext cx="22974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프로젝트 제안 개요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002098" y="690403"/>
            <a:ext cx="1741182" cy="461665"/>
          </a:xfrm>
          <a:prstGeom prst="rect">
            <a:avLst/>
          </a:prstGeom>
          <a:solidFill>
            <a:srgbClr val="461D4D"/>
          </a:solidFill>
        </p:spPr>
        <p:txBody>
          <a:bodyPr wrap="none">
            <a:spAutoFit/>
          </a:bodyPr>
          <a:lstStyle/>
          <a:p>
            <a:r>
              <a:rPr lang="ko-KR" altLang="en-US" sz="24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아이템 이름</a:t>
            </a:r>
            <a:endParaRPr lang="en-US" altLang="ko-K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281982" y="1341650"/>
            <a:ext cx="56332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“</a:t>
            </a:r>
            <a:r>
              <a:rPr lang="ko-KR" altLang="en-US" sz="24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웹 기반 실시간 디제잉 스트리밍 서비스</a:t>
            </a:r>
            <a:r>
              <a:rPr lang="en-US" altLang="ko-KR" sz="2400" b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”</a:t>
            </a:r>
            <a:endParaRPr lang="ko-KR" altLang="en-US" sz="2400" b="1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  <a:ea typeface="+mj-ea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019682" y="1152068"/>
            <a:ext cx="6752717" cy="826201"/>
          </a:xfrm>
          <a:prstGeom prst="rect">
            <a:avLst/>
          </a:prstGeom>
          <a:noFill/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19" name="그룹 18"/>
          <p:cNvGrpSpPr/>
          <p:nvPr/>
        </p:nvGrpSpPr>
        <p:grpSpPr>
          <a:xfrm>
            <a:off x="1019682" y="2335755"/>
            <a:ext cx="6770301" cy="2064180"/>
            <a:chOff x="1019682" y="2389095"/>
            <a:chExt cx="6770301" cy="2064180"/>
          </a:xfrm>
        </p:grpSpPr>
        <p:sp>
          <p:nvSpPr>
            <p:cNvPr id="14" name="직사각형 13"/>
            <p:cNvSpPr/>
            <p:nvPr/>
          </p:nvSpPr>
          <p:spPr>
            <a:xfrm>
              <a:off x="1019682" y="2389095"/>
              <a:ext cx="2422458" cy="461665"/>
            </a:xfrm>
            <a:prstGeom prst="rect">
              <a:avLst/>
            </a:prstGeom>
            <a:solidFill>
              <a:srgbClr val="461D4D"/>
            </a:solidFill>
          </p:spPr>
          <p:txBody>
            <a:bodyPr wrap="none">
              <a:spAutoFit/>
            </a:bodyPr>
            <a:lstStyle/>
            <a:p>
              <a:r>
                <a:rPr lang="ko-KR" altLang="en-US" sz="2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</a:rPr>
                <a:t>아이템 선정 이유</a:t>
              </a:r>
              <a:endParaRPr lang="en-US" altLang="ko-KR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endParaRPr>
            </a:p>
          </p:txBody>
        </p:sp>
        <p:sp>
          <p:nvSpPr>
            <p:cNvPr id="17" name="직사각형 16"/>
            <p:cNvSpPr/>
            <p:nvPr/>
          </p:nvSpPr>
          <p:spPr>
            <a:xfrm>
              <a:off x="1037266" y="2848485"/>
              <a:ext cx="6752717" cy="1604790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800100" lvl="1" indent="-342900">
                <a:buAutoNum type="arabicParenR"/>
              </a:pP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취미로써의 디제잉에 대한 관심 증가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lvl="1"/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	</a:t>
              </a:r>
              <a:r>
                <a:rPr lang="en-US" altLang="ko-KR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-</a:t>
              </a:r>
              <a:r>
                <a:rPr lang="ko-KR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그에 비해 진입 장벽이 높음</a:t>
              </a:r>
              <a:endPara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lvl="1"/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lvl="1"/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2) 1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인 방송국의 활성화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lvl="1"/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	-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유투브</a:t>
              </a:r>
              <a:r>
                <a:rPr lang="en-US" altLang="ko-KR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, 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아프리카 등 플랫폼의 증가</a:t>
              </a:r>
            </a:p>
          </p:txBody>
        </p:sp>
      </p:grpSp>
      <p:grpSp>
        <p:nvGrpSpPr>
          <p:cNvPr id="20" name="그룹 19"/>
          <p:cNvGrpSpPr/>
          <p:nvPr/>
        </p:nvGrpSpPr>
        <p:grpSpPr>
          <a:xfrm>
            <a:off x="1002098" y="4888636"/>
            <a:ext cx="6770301" cy="1433033"/>
            <a:chOff x="1002098" y="3937695"/>
            <a:chExt cx="6770301" cy="1433033"/>
          </a:xfrm>
        </p:grpSpPr>
        <p:sp>
          <p:nvSpPr>
            <p:cNvPr id="15" name="직사각형 14"/>
            <p:cNvSpPr/>
            <p:nvPr/>
          </p:nvSpPr>
          <p:spPr>
            <a:xfrm>
              <a:off x="1002098" y="3937695"/>
              <a:ext cx="4076757" cy="461665"/>
            </a:xfrm>
            <a:prstGeom prst="rect">
              <a:avLst/>
            </a:prstGeom>
            <a:solidFill>
              <a:srgbClr val="461D4D"/>
            </a:solidFill>
          </p:spPr>
          <p:txBody>
            <a:bodyPr wrap="none">
              <a:spAutoFit/>
            </a:bodyPr>
            <a:lstStyle/>
            <a:p>
              <a:r>
                <a:rPr lang="ko-KR" altLang="en-US" sz="2400" dirty="0">
                  <a:solidFill>
                    <a:schemeClr val="bg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latin typeface="+mj-ea"/>
                </a:rPr>
                <a:t>프로젝트를 통해 얻고 싶은 것</a:t>
              </a:r>
              <a:endParaRPr lang="en-US" altLang="ko-KR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1019682" y="4415292"/>
              <a:ext cx="6752717" cy="955436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1"/>
              <a:r>
                <a:rPr lang="ko-KR" altLang="en-US" sz="1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디제잉이라는</a:t>
              </a:r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 취미에 대해 진입 장벽을 낮추며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lvl="1"/>
              <a:r>
                <a:rPr lang="ko-KR" altLang="en-US" sz="1600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자신의 작품을 공유하고 소통할 수 있음</a:t>
              </a:r>
              <a:endParaRPr lang="en-US" altLang="ko-KR" sz="16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96" t="2652"/>
          <a:stretch/>
        </p:blipFill>
        <p:spPr>
          <a:xfrm>
            <a:off x="6049104" y="2008133"/>
            <a:ext cx="2597252" cy="1497791"/>
          </a:xfrm>
          <a:prstGeom prst="rect">
            <a:avLst/>
          </a:prstGeom>
        </p:spPr>
      </p:pic>
      <p:pic>
        <p:nvPicPr>
          <p:cNvPr id="22" name="그림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216" y="3580706"/>
            <a:ext cx="2576140" cy="212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8804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5707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800" dirty="0">
                <a:solidFill>
                  <a:srgbClr val="461D4D"/>
                </a:solidFill>
                <a:latin typeface="Agency FB" panose="020B0503020202020204" pitchFamily="34" charset="0"/>
              </a:rPr>
              <a:t>Ⅰ</a:t>
            </a:r>
            <a:endParaRPr lang="ko-KR" altLang="en-US" sz="8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88664" y="261610"/>
            <a:ext cx="22974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프로젝트 제안 개요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4</a:t>
            </a:fld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002098" y="690403"/>
            <a:ext cx="2714205" cy="461665"/>
          </a:xfrm>
          <a:prstGeom prst="rect">
            <a:avLst/>
          </a:prstGeom>
          <a:solidFill>
            <a:srgbClr val="461D4D"/>
          </a:solidFill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아이템의 주요 내용</a:t>
            </a:r>
            <a:endParaRPr lang="en-US" altLang="ko-K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720969" y="1292617"/>
            <a:ext cx="1230923" cy="2334142"/>
            <a:chOff x="7152542" y="993531"/>
            <a:chExt cx="1230923" cy="2334142"/>
          </a:xfrm>
        </p:grpSpPr>
        <p:sp>
          <p:nvSpPr>
            <p:cNvPr id="3" name="타원 2"/>
            <p:cNvSpPr/>
            <p:nvPr/>
          </p:nvSpPr>
          <p:spPr>
            <a:xfrm>
              <a:off x="7359162" y="993531"/>
              <a:ext cx="817684" cy="756138"/>
            </a:xfrm>
            <a:prstGeom prst="ellipse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4" name="사각형: 둥근 모서리 3"/>
            <p:cNvSpPr/>
            <p:nvPr/>
          </p:nvSpPr>
          <p:spPr>
            <a:xfrm>
              <a:off x="7152542" y="1749669"/>
              <a:ext cx="1230923" cy="1578004"/>
            </a:xfrm>
            <a:prstGeom prst="round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7319603" y="3398444"/>
            <a:ext cx="1230923" cy="2334142"/>
            <a:chOff x="7152542" y="993531"/>
            <a:chExt cx="1230923" cy="2334142"/>
          </a:xfrm>
        </p:grpSpPr>
        <p:sp>
          <p:nvSpPr>
            <p:cNvPr id="11" name="타원 10"/>
            <p:cNvSpPr/>
            <p:nvPr/>
          </p:nvSpPr>
          <p:spPr>
            <a:xfrm>
              <a:off x="7359162" y="993531"/>
              <a:ext cx="817684" cy="756138"/>
            </a:xfrm>
            <a:prstGeom prst="ellipse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2" name="사각형: 둥근 모서리 11"/>
            <p:cNvSpPr/>
            <p:nvPr/>
          </p:nvSpPr>
          <p:spPr>
            <a:xfrm>
              <a:off x="7152542" y="1749669"/>
              <a:ext cx="1230923" cy="1578004"/>
            </a:xfrm>
            <a:prstGeom prst="round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8" name="직사각형 7"/>
          <p:cNvSpPr/>
          <p:nvPr/>
        </p:nvSpPr>
        <p:spPr>
          <a:xfrm>
            <a:off x="720969" y="2402703"/>
            <a:ext cx="5969977" cy="1903750"/>
          </a:xfrm>
          <a:prstGeom prst="rect">
            <a:avLst/>
          </a:prstGeom>
          <a:solidFill>
            <a:schemeClr val="bg1"/>
          </a:solidFill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606149" y="4484945"/>
            <a:ext cx="5969977" cy="1903753"/>
          </a:xfrm>
          <a:prstGeom prst="rect">
            <a:avLst/>
          </a:prstGeom>
          <a:solidFill>
            <a:schemeClr val="bg1"/>
          </a:solidFill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927589" y="2048755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사용자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7526223" y="4132148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/>
              <a:t>관리자</a:t>
            </a:r>
            <a:endParaRPr lang="ko-KR" altLang="en-US" dirty="0"/>
          </a:p>
        </p:txBody>
      </p:sp>
      <p:grpSp>
        <p:nvGrpSpPr>
          <p:cNvPr id="55" name="그룹 54"/>
          <p:cNvGrpSpPr/>
          <p:nvPr/>
        </p:nvGrpSpPr>
        <p:grpSpPr>
          <a:xfrm>
            <a:off x="4724391" y="2477972"/>
            <a:ext cx="1873201" cy="1143000"/>
            <a:chOff x="3824654" y="2699238"/>
            <a:chExt cx="1873201" cy="1143000"/>
          </a:xfrm>
        </p:grpSpPr>
        <p:sp>
          <p:nvSpPr>
            <p:cNvPr id="17" name="직사각형 16"/>
            <p:cNvSpPr/>
            <p:nvPr/>
          </p:nvSpPr>
          <p:spPr>
            <a:xfrm>
              <a:off x="3824654" y="2699238"/>
              <a:ext cx="1873201" cy="1143000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grpSp>
          <p:nvGrpSpPr>
            <p:cNvPr id="42" name="그룹 41"/>
            <p:cNvGrpSpPr/>
            <p:nvPr/>
          </p:nvGrpSpPr>
          <p:grpSpPr>
            <a:xfrm>
              <a:off x="3888271" y="2844200"/>
              <a:ext cx="581227" cy="540000"/>
              <a:chOff x="3897727" y="2989384"/>
              <a:chExt cx="581227" cy="540000"/>
            </a:xfrm>
          </p:grpSpPr>
          <p:sp>
            <p:nvSpPr>
              <p:cNvPr id="18" name="타원 17"/>
              <p:cNvSpPr/>
              <p:nvPr/>
            </p:nvSpPr>
            <p:spPr>
              <a:xfrm>
                <a:off x="3938954" y="2989384"/>
                <a:ext cx="540000" cy="540000"/>
              </a:xfrm>
              <a:prstGeom prst="ellipse">
                <a:avLst/>
              </a:prstGeom>
              <a:solidFill>
                <a:srgbClr val="461D4D"/>
              </a:solidFill>
              <a:ln w="38100">
                <a:solidFill>
                  <a:srgbClr val="461D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19" name="타원 18"/>
              <p:cNvSpPr/>
              <p:nvPr/>
            </p:nvSpPr>
            <p:spPr>
              <a:xfrm>
                <a:off x="4136954" y="3187384"/>
                <a:ext cx="144000" cy="144000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20" name="이등변 삼각형 19"/>
              <p:cNvSpPr/>
              <p:nvPr/>
            </p:nvSpPr>
            <p:spPr>
              <a:xfrm rot="7570885">
                <a:off x="4000500" y="2989384"/>
                <a:ext cx="136454" cy="342000"/>
              </a:xfrm>
              <a:prstGeom prst="triangle">
                <a:avLst/>
              </a:prstGeom>
              <a:solidFill>
                <a:schemeClr val="bg1"/>
              </a:solidFill>
              <a:ln w="38100">
                <a:solidFill>
                  <a:srgbClr val="461D4D"/>
                </a:solidFill>
                <a:beve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grpSp>
          <p:nvGrpSpPr>
            <p:cNvPr id="35" name="그룹 34"/>
            <p:cNvGrpSpPr/>
            <p:nvPr/>
          </p:nvGrpSpPr>
          <p:grpSpPr>
            <a:xfrm>
              <a:off x="4531479" y="2831751"/>
              <a:ext cx="140677" cy="540000"/>
              <a:chOff x="4599470" y="2848708"/>
              <a:chExt cx="140677" cy="540000"/>
            </a:xfrm>
          </p:grpSpPr>
          <p:cxnSp>
            <p:nvCxnSpPr>
              <p:cNvPr id="22" name="직선 연결선 21"/>
              <p:cNvCxnSpPr/>
              <p:nvPr/>
            </p:nvCxnSpPr>
            <p:spPr>
              <a:xfrm>
                <a:off x="4668715" y="2848708"/>
                <a:ext cx="0" cy="540000"/>
              </a:xfrm>
              <a:prstGeom prst="line">
                <a:avLst/>
              </a:prstGeom>
              <a:ln w="50800" cap="rnd">
                <a:solidFill>
                  <a:srgbClr val="461D4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직사각형 24"/>
              <p:cNvSpPr/>
              <p:nvPr/>
            </p:nvSpPr>
            <p:spPr>
              <a:xfrm>
                <a:off x="4599470" y="2972428"/>
                <a:ext cx="140677" cy="8173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461D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grpSp>
          <p:nvGrpSpPr>
            <p:cNvPr id="36" name="그룹 35"/>
            <p:cNvGrpSpPr/>
            <p:nvPr/>
          </p:nvGrpSpPr>
          <p:grpSpPr>
            <a:xfrm>
              <a:off x="4676335" y="2820355"/>
              <a:ext cx="140677" cy="540000"/>
              <a:chOff x="4803530" y="2848708"/>
              <a:chExt cx="140677" cy="540000"/>
            </a:xfrm>
          </p:grpSpPr>
          <p:cxnSp>
            <p:nvCxnSpPr>
              <p:cNvPr id="23" name="직선 연결선 22"/>
              <p:cNvCxnSpPr/>
              <p:nvPr/>
            </p:nvCxnSpPr>
            <p:spPr>
              <a:xfrm>
                <a:off x="4873869" y="2848708"/>
                <a:ext cx="0" cy="540000"/>
              </a:xfrm>
              <a:prstGeom prst="line">
                <a:avLst/>
              </a:prstGeom>
              <a:ln w="50800" cap="rnd">
                <a:solidFill>
                  <a:srgbClr val="461D4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" name="직사각형 25"/>
              <p:cNvSpPr/>
              <p:nvPr/>
            </p:nvSpPr>
            <p:spPr>
              <a:xfrm>
                <a:off x="4803530" y="3203083"/>
                <a:ext cx="140677" cy="8173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461D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grpSp>
          <p:nvGrpSpPr>
            <p:cNvPr id="37" name="그룹 36"/>
            <p:cNvGrpSpPr/>
            <p:nvPr/>
          </p:nvGrpSpPr>
          <p:grpSpPr>
            <a:xfrm>
              <a:off x="4828376" y="2820355"/>
              <a:ext cx="140677" cy="540000"/>
              <a:chOff x="4985238" y="2848708"/>
              <a:chExt cx="140677" cy="540000"/>
            </a:xfrm>
          </p:grpSpPr>
          <p:cxnSp>
            <p:nvCxnSpPr>
              <p:cNvPr id="24" name="직선 연결선 23"/>
              <p:cNvCxnSpPr/>
              <p:nvPr/>
            </p:nvCxnSpPr>
            <p:spPr>
              <a:xfrm>
                <a:off x="5058507" y="2848708"/>
                <a:ext cx="0" cy="540000"/>
              </a:xfrm>
              <a:prstGeom prst="line">
                <a:avLst/>
              </a:prstGeom>
              <a:ln w="50800" cap="rnd">
                <a:solidFill>
                  <a:srgbClr val="461D4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" name="직사각형 26"/>
              <p:cNvSpPr/>
              <p:nvPr/>
            </p:nvSpPr>
            <p:spPr>
              <a:xfrm>
                <a:off x="4985238" y="3069035"/>
                <a:ext cx="140677" cy="8173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461D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sp>
          <p:nvSpPr>
            <p:cNvPr id="28" name="직사각형 27"/>
            <p:cNvSpPr/>
            <p:nvPr/>
          </p:nvSpPr>
          <p:spPr>
            <a:xfrm>
              <a:off x="4442826" y="3568065"/>
              <a:ext cx="72000" cy="198120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29" name="직사각형 28"/>
            <p:cNvSpPr/>
            <p:nvPr/>
          </p:nvSpPr>
          <p:spPr>
            <a:xfrm>
              <a:off x="4518782" y="3641999"/>
              <a:ext cx="72000" cy="124186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30" name="직사각형 29"/>
            <p:cNvSpPr/>
            <p:nvPr/>
          </p:nvSpPr>
          <p:spPr>
            <a:xfrm>
              <a:off x="4597717" y="3493159"/>
              <a:ext cx="72000" cy="273026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31" name="직사각형 30"/>
            <p:cNvSpPr/>
            <p:nvPr/>
          </p:nvSpPr>
          <p:spPr>
            <a:xfrm>
              <a:off x="4684020" y="3544623"/>
              <a:ext cx="72000" cy="221561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32" name="직사각형 31"/>
            <p:cNvSpPr/>
            <p:nvPr/>
          </p:nvSpPr>
          <p:spPr>
            <a:xfrm>
              <a:off x="4781012" y="3705225"/>
              <a:ext cx="72000" cy="60640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33" name="직사각형 32"/>
            <p:cNvSpPr/>
            <p:nvPr/>
          </p:nvSpPr>
          <p:spPr>
            <a:xfrm>
              <a:off x="4876337" y="3597262"/>
              <a:ext cx="72000" cy="168603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grpSp>
          <p:nvGrpSpPr>
            <p:cNvPr id="44" name="그룹 43"/>
            <p:cNvGrpSpPr/>
            <p:nvPr/>
          </p:nvGrpSpPr>
          <p:grpSpPr>
            <a:xfrm>
              <a:off x="5078692" y="2803055"/>
              <a:ext cx="540000" cy="558112"/>
              <a:chOff x="3938954" y="2971272"/>
              <a:chExt cx="540000" cy="558112"/>
            </a:xfrm>
          </p:grpSpPr>
          <p:sp>
            <p:nvSpPr>
              <p:cNvPr id="45" name="타원 44"/>
              <p:cNvSpPr/>
              <p:nvPr/>
            </p:nvSpPr>
            <p:spPr>
              <a:xfrm>
                <a:off x="3938954" y="2989384"/>
                <a:ext cx="540000" cy="540000"/>
              </a:xfrm>
              <a:prstGeom prst="ellipse">
                <a:avLst/>
              </a:prstGeom>
              <a:solidFill>
                <a:srgbClr val="461D4D"/>
              </a:solidFill>
              <a:ln w="38100">
                <a:solidFill>
                  <a:srgbClr val="461D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46" name="타원 45"/>
              <p:cNvSpPr/>
              <p:nvPr/>
            </p:nvSpPr>
            <p:spPr>
              <a:xfrm>
                <a:off x="4136954" y="3187384"/>
                <a:ext cx="144000" cy="144000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47" name="이등변 삼각형 46"/>
              <p:cNvSpPr/>
              <p:nvPr/>
            </p:nvSpPr>
            <p:spPr>
              <a:xfrm rot="13317930">
                <a:off x="4268918" y="2971272"/>
                <a:ext cx="136454" cy="342000"/>
              </a:xfrm>
              <a:prstGeom prst="triangle">
                <a:avLst>
                  <a:gd name="adj" fmla="val 53111"/>
                </a:avLst>
              </a:prstGeom>
              <a:solidFill>
                <a:schemeClr val="bg1"/>
              </a:solidFill>
              <a:ln w="38100">
                <a:solidFill>
                  <a:srgbClr val="461D4D"/>
                </a:solidFill>
                <a:beve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sp>
          <p:nvSpPr>
            <p:cNvPr id="51" name="직사각형 50"/>
            <p:cNvSpPr/>
            <p:nvPr/>
          </p:nvSpPr>
          <p:spPr>
            <a:xfrm>
              <a:off x="5101590" y="3575844"/>
              <a:ext cx="494204" cy="54804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5101590" y="3645523"/>
              <a:ext cx="494204" cy="54804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5132998" y="3597262"/>
              <a:ext cx="116026" cy="45719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5110443" y="3635844"/>
              <a:ext cx="310249" cy="45719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56" name="그룹 55"/>
          <p:cNvGrpSpPr/>
          <p:nvPr/>
        </p:nvGrpSpPr>
        <p:grpSpPr>
          <a:xfrm>
            <a:off x="4724391" y="5116694"/>
            <a:ext cx="1873201" cy="1143000"/>
            <a:chOff x="3824654" y="2699238"/>
            <a:chExt cx="1873201" cy="1143000"/>
          </a:xfrm>
        </p:grpSpPr>
        <p:sp>
          <p:nvSpPr>
            <p:cNvPr id="57" name="직사각형 56"/>
            <p:cNvSpPr/>
            <p:nvPr/>
          </p:nvSpPr>
          <p:spPr>
            <a:xfrm>
              <a:off x="3824654" y="2699238"/>
              <a:ext cx="1873201" cy="1143000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grpSp>
          <p:nvGrpSpPr>
            <p:cNvPr id="58" name="그룹 57"/>
            <p:cNvGrpSpPr/>
            <p:nvPr/>
          </p:nvGrpSpPr>
          <p:grpSpPr>
            <a:xfrm>
              <a:off x="3888271" y="2844200"/>
              <a:ext cx="581227" cy="540000"/>
              <a:chOff x="3897727" y="2989384"/>
              <a:chExt cx="581227" cy="540000"/>
            </a:xfrm>
          </p:grpSpPr>
          <p:sp>
            <p:nvSpPr>
              <p:cNvPr id="82" name="타원 81"/>
              <p:cNvSpPr/>
              <p:nvPr/>
            </p:nvSpPr>
            <p:spPr>
              <a:xfrm>
                <a:off x="3938954" y="2989384"/>
                <a:ext cx="540000" cy="540000"/>
              </a:xfrm>
              <a:prstGeom prst="ellipse">
                <a:avLst/>
              </a:prstGeom>
              <a:solidFill>
                <a:srgbClr val="461D4D"/>
              </a:solidFill>
              <a:ln w="38100">
                <a:solidFill>
                  <a:srgbClr val="461D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83" name="타원 82"/>
              <p:cNvSpPr/>
              <p:nvPr/>
            </p:nvSpPr>
            <p:spPr>
              <a:xfrm>
                <a:off x="4136954" y="3187384"/>
                <a:ext cx="144000" cy="144000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84" name="이등변 삼각형 83"/>
              <p:cNvSpPr/>
              <p:nvPr/>
            </p:nvSpPr>
            <p:spPr>
              <a:xfrm rot="7570885">
                <a:off x="4000500" y="2989384"/>
                <a:ext cx="136454" cy="342000"/>
              </a:xfrm>
              <a:prstGeom prst="triangle">
                <a:avLst/>
              </a:prstGeom>
              <a:solidFill>
                <a:schemeClr val="bg1"/>
              </a:solidFill>
              <a:ln w="38100">
                <a:solidFill>
                  <a:srgbClr val="461D4D"/>
                </a:solidFill>
                <a:beve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grpSp>
          <p:nvGrpSpPr>
            <p:cNvPr id="59" name="그룹 58"/>
            <p:cNvGrpSpPr/>
            <p:nvPr/>
          </p:nvGrpSpPr>
          <p:grpSpPr>
            <a:xfrm>
              <a:off x="4531479" y="2831751"/>
              <a:ext cx="140677" cy="540000"/>
              <a:chOff x="4599470" y="2848708"/>
              <a:chExt cx="140677" cy="540000"/>
            </a:xfrm>
          </p:grpSpPr>
          <p:cxnSp>
            <p:nvCxnSpPr>
              <p:cNvPr id="80" name="직선 연결선 79"/>
              <p:cNvCxnSpPr/>
              <p:nvPr/>
            </p:nvCxnSpPr>
            <p:spPr>
              <a:xfrm>
                <a:off x="4668715" y="2848708"/>
                <a:ext cx="0" cy="540000"/>
              </a:xfrm>
              <a:prstGeom prst="line">
                <a:avLst/>
              </a:prstGeom>
              <a:ln w="50800" cap="rnd">
                <a:solidFill>
                  <a:srgbClr val="461D4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1" name="직사각형 80"/>
              <p:cNvSpPr/>
              <p:nvPr/>
            </p:nvSpPr>
            <p:spPr>
              <a:xfrm>
                <a:off x="4599470" y="2972428"/>
                <a:ext cx="140677" cy="8173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461D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grpSp>
          <p:nvGrpSpPr>
            <p:cNvPr id="60" name="그룹 59"/>
            <p:cNvGrpSpPr/>
            <p:nvPr/>
          </p:nvGrpSpPr>
          <p:grpSpPr>
            <a:xfrm>
              <a:off x="4676335" y="2820355"/>
              <a:ext cx="140677" cy="540000"/>
              <a:chOff x="4803530" y="2848708"/>
              <a:chExt cx="140677" cy="540000"/>
            </a:xfrm>
          </p:grpSpPr>
          <p:cxnSp>
            <p:nvCxnSpPr>
              <p:cNvPr id="78" name="직선 연결선 77"/>
              <p:cNvCxnSpPr/>
              <p:nvPr/>
            </p:nvCxnSpPr>
            <p:spPr>
              <a:xfrm>
                <a:off x="4873869" y="2848708"/>
                <a:ext cx="0" cy="540000"/>
              </a:xfrm>
              <a:prstGeom prst="line">
                <a:avLst/>
              </a:prstGeom>
              <a:ln w="50800" cap="rnd">
                <a:solidFill>
                  <a:srgbClr val="461D4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직사각형 78"/>
              <p:cNvSpPr/>
              <p:nvPr/>
            </p:nvSpPr>
            <p:spPr>
              <a:xfrm>
                <a:off x="4803530" y="3203083"/>
                <a:ext cx="140677" cy="8173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461D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grpSp>
          <p:nvGrpSpPr>
            <p:cNvPr id="61" name="그룹 60"/>
            <p:cNvGrpSpPr/>
            <p:nvPr/>
          </p:nvGrpSpPr>
          <p:grpSpPr>
            <a:xfrm>
              <a:off x="4828376" y="2820355"/>
              <a:ext cx="140677" cy="540000"/>
              <a:chOff x="4985238" y="2848708"/>
              <a:chExt cx="140677" cy="540000"/>
            </a:xfrm>
          </p:grpSpPr>
          <p:cxnSp>
            <p:nvCxnSpPr>
              <p:cNvPr id="76" name="직선 연결선 75"/>
              <p:cNvCxnSpPr/>
              <p:nvPr/>
            </p:nvCxnSpPr>
            <p:spPr>
              <a:xfrm>
                <a:off x="5058507" y="2848708"/>
                <a:ext cx="0" cy="540000"/>
              </a:xfrm>
              <a:prstGeom prst="line">
                <a:avLst/>
              </a:prstGeom>
              <a:ln w="50800" cap="rnd">
                <a:solidFill>
                  <a:srgbClr val="461D4D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7" name="직사각형 76"/>
              <p:cNvSpPr/>
              <p:nvPr/>
            </p:nvSpPr>
            <p:spPr>
              <a:xfrm>
                <a:off x="4985238" y="3069035"/>
                <a:ext cx="140677" cy="81735"/>
              </a:xfrm>
              <a:prstGeom prst="rect">
                <a:avLst/>
              </a:prstGeom>
              <a:solidFill>
                <a:schemeClr val="bg1"/>
              </a:solidFill>
              <a:ln w="38100">
                <a:solidFill>
                  <a:srgbClr val="461D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sp>
          <p:nvSpPr>
            <p:cNvPr id="62" name="직사각형 61"/>
            <p:cNvSpPr/>
            <p:nvPr/>
          </p:nvSpPr>
          <p:spPr>
            <a:xfrm>
              <a:off x="4442826" y="3568065"/>
              <a:ext cx="72000" cy="198120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63" name="직사각형 62"/>
            <p:cNvSpPr/>
            <p:nvPr/>
          </p:nvSpPr>
          <p:spPr>
            <a:xfrm>
              <a:off x="4518782" y="3641999"/>
              <a:ext cx="72000" cy="124186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64" name="직사각형 63"/>
            <p:cNvSpPr/>
            <p:nvPr/>
          </p:nvSpPr>
          <p:spPr>
            <a:xfrm>
              <a:off x="4597717" y="3493159"/>
              <a:ext cx="72000" cy="273026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4684020" y="3544623"/>
              <a:ext cx="72000" cy="221561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66" name="직사각형 65"/>
            <p:cNvSpPr/>
            <p:nvPr/>
          </p:nvSpPr>
          <p:spPr>
            <a:xfrm>
              <a:off x="4781012" y="3705225"/>
              <a:ext cx="72000" cy="60640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>
              <a:off x="4876337" y="3597262"/>
              <a:ext cx="72000" cy="168603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grpSp>
          <p:nvGrpSpPr>
            <p:cNvPr id="68" name="그룹 67"/>
            <p:cNvGrpSpPr/>
            <p:nvPr/>
          </p:nvGrpSpPr>
          <p:grpSpPr>
            <a:xfrm>
              <a:off x="5078692" y="2803055"/>
              <a:ext cx="540000" cy="558112"/>
              <a:chOff x="3938954" y="2971272"/>
              <a:chExt cx="540000" cy="558112"/>
            </a:xfrm>
          </p:grpSpPr>
          <p:sp>
            <p:nvSpPr>
              <p:cNvPr id="73" name="타원 72"/>
              <p:cNvSpPr/>
              <p:nvPr/>
            </p:nvSpPr>
            <p:spPr>
              <a:xfrm>
                <a:off x="3938954" y="2989384"/>
                <a:ext cx="540000" cy="540000"/>
              </a:xfrm>
              <a:prstGeom prst="ellipse">
                <a:avLst/>
              </a:prstGeom>
              <a:solidFill>
                <a:srgbClr val="461D4D"/>
              </a:solidFill>
              <a:ln w="38100">
                <a:solidFill>
                  <a:srgbClr val="461D4D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74" name="타원 73"/>
              <p:cNvSpPr/>
              <p:nvPr/>
            </p:nvSpPr>
            <p:spPr>
              <a:xfrm>
                <a:off x="4136954" y="3187384"/>
                <a:ext cx="144000" cy="144000"/>
              </a:xfrm>
              <a:prstGeom prst="ellipse">
                <a:avLst/>
              </a:prstGeom>
              <a:solidFill>
                <a:schemeClr val="bg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75" name="이등변 삼각형 74"/>
              <p:cNvSpPr/>
              <p:nvPr/>
            </p:nvSpPr>
            <p:spPr>
              <a:xfrm rot="13317930">
                <a:off x="4268918" y="2971272"/>
                <a:ext cx="136454" cy="342000"/>
              </a:xfrm>
              <a:prstGeom prst="triangle">
                <a:avLst>
                  <a:gd name="adj" fmla="val 53111"/>
                </a:avLst>
              </a:prstGeom>
              <a:solidFill>
                <a:schemeClr val="bg1"/>
              </a:solidFill>
              <a:ln w="38100">
                <a:solidFill>
                  <a:srgbClr val="461D4D"/>
                </a:solidFill>
                <a:beve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</p:grpSp>
        <p:sp>
          <p:nvSpPr>
            <p:cNvPr id="69" name="직사각형 68"/>
            <p:cNvSpPr/>
            <p:nvPr/>
          </p:nvSpPr>
          <p:spPr>
            <a:xfrm>
              <a:off x="5101590" y="3575844"/>
              <a:ext cx="494204" cy="54804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70" name="직사각형 69"/>
            <p:cNvSpPr/>
            <p:nvPr/>
          </p:nvSpPr>
          <p:spPr>
            <a:xfrm>
              <a:off x="5101590" y="3645523"/>
              <a:ext cx="494204" cy="54804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71" name="직사각형 70"/>
            <p:cNvSpPr/>
            <p:nvPr/>
          </p:nvSpPr>
          <p:spPr>
            <a:xfrm>
              <a:off x="5132998" y="3597262"/>
              <a:ext cx="116026" cy="45719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72" name="직사각형 71"/>
            <p:cNvSpPr/>
            <p:nvPr/>
          </p:nvSpPr>
          <p:spPr>
            <a:xfrm>
              <a:off x="5110443" y="3635844"/>
              <a:ext cx="310249" cy="45719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cxnSp>
        <p:nvCxnSpPr>
          <p:cNvPr id="86" name="직선 화살표 연결선 85"/>
          <p:cNvCxnSpPr>
            <a:stCxn id="17" idx="2"/>
            <a:endCxn id="57" idx="0"/>
          </p:cNvCxnSpPr>
          <p:nvPr/>
        </p:nvCxnSpPr>
        <p:spPr>
          <a:xfrm>
            <a:off x="5660992" y="3620972"/>
            <a:ext cx="0" cy="1495722"/>
          </a:xfrm>
          <a:prstGeom prst="straightConnector1">
            <a:avLst/>
          </a:prstGeom>
          <a:ln w="63500">
            <a:solidFill>
              <a:schemeClr val="bg1">
                <a:lumMod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TextBox 88"/>
          <p:cNvSpPr txBox="1"/>
          <p:nvPr/>
        </p:nvSpPr>
        <p:spPr>
          <a:xfrm>
            <a:off x="806109" y="2498082"/>
            <a:ext cx="289855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사용자와 관리자가 화면을 공유</a:t>
            </a:r>
            <a:endParaRPr lang="en-US" altLang="ko-KR" sz="1600" dirty="0"/>
          </a:p>
          <a:p>
            <a:r>
              <a:rPr lang="ko-KR" altLang="en-US" sz="1600" dirty="0"/>
              <a:t>관리자가 디제잉하는 모습을 </a:t>
            </a:r>
            <a:endParaRPr lang="en-US" altLang="ko-KR" sz="1600" dirty="0"/>
          </a:p>
          <a:p>
            <a:r>
              <a:rPr lang="ko-KR" altLang="en-US" sz="1600" dirty="0"/>
              <a:t>사용자가 관찰할 수 있다</a:t>
            </a:r>
            <a:r>
              <a:rPr lang="en-US" altLang="ko-KR" sz="1600" dirty="0"/>
              <a:t>. 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855159" y="3407693"/>
            <a:ext cx="414889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현재 스트리밍 중인 방에 대해 </a:t>
            </a:r>
            <a:endParaRPr lang="en-US" altLang="ko-KR" sz="1400" dirty="0"/>
          </a:p>
          <a:p>
            <a:r>
              <a:rPr lang="ko-KR" altLang="en-US" sz="1400" dirty="0"/>
              <a:t>채팅이 가능하며</a:t>
            </a:r>
            <a:r>
              <a:rPr lang="en-US" altLang="ko-KR" sz="1400" dirty="0"/>
              <a:t>, </a:t>
            </a:r>
            <a:r>
              <a:rPr lang="ko-KR" altLang="en-US" sz="1400" dirty="0"/>
              <a:t>해당 디제이를 팔로우 할 수 있다</a:t>
            </a:r>
            <a:r>
              <a:rPr lang="en-US" altLang="ko-KR" sz="1400" dirty="0"/>
              <a:t>. </a:t>
            </a:r>
          </a:p>
          <a:p>
            <a:r>
              <a:rPr lang="ko-KR" altLang="en-US" sz="1400" dirty="0"/>
              <a:t>가상 화폐의 형태로 디제이를 후원할 수 있다</a:t>
            </a:r>
            <a:r>
              <a:rPr lang="en-US" altLang="ko-KR" sz="1400" dirty="0"/>
              <a:t>. </a:t>
            </a:r>
            <a:endParaRPr lang="ko-KR" altLang="en-US" sz="1400" dirty="0"/>
          </a:p>
        </p:txBody>
      </p:sp>
      <p:grpSp>
        <p:nvGrpSpPr>
          <p:cNvPr id="132" name="그룹 131"/>
          <p:cNvGrpSpPr/>
          <p:nvPr/>
        </p:nvGrpSpPr>
        <p:grpSpPr>
          <a:xfrm>
            <a:off x="4274820" y="2477972"/>
            <a:ext cx="449571" cy="1143000"/>
            <a:chOff x="4274820" y="2477972"/>
            <a:chExt cx="449571" cy="1143000"/>
          </a:xfrm>
        </p:grpSpPr>
        <p:sp>
          <p:nvSpPr>
            <p:cNvPr id="120" name="직사각형 119"/>
            <p:cNvSpPr/>
            <p:nvPr/>
          </p:nvSpPr>
          <p:spPr>
            <a:xfrm>
              <a:off x="4274820" y="2477972"/>
              <a:ext cx="449571" cy="1143000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28" name="사각형: 둥근 모서리 127"/>
            <p:cNvSpPr/>
            <p:nvPr/>
          </p:nvSpPr>
          <p:spPr>
            <a:xfrm>
              <a:off x="4373880" y="2607435"/>
              <a:ext cx="350511" cy="114874"/>
            </a:xfrm>
            <a:prstGeom prst="round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29" name="사각형: 둥근 모서리 128"/>
            <p:cNvSpPr/>
            <p:nvPr/>
          </p:nvSpPr>
          <p:spPr>
            <a:xfrm>
              <a:off x="4373880" y="3407535"/>
              <a:ext cx="350511" cy="114874"/>
            </a:xfrm>
            <a:prstGeom prst="round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30" name="사각형: 둥근 모서리 129"/>
            <p:cNvSpPr/>
            <p:nvPr/>
          </p:nvSpPr>
          <p:spPr>
            <a:xfrm>
              <a:off x="4373880" y="2868121"/>
              <a:ext cx="350511" cy="114874"/>
            </a:xfrm>
            <a:prstGeom prst="round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31" name="사각형: 둥근 모서리 130"/>
            <p:cNvSpPr/>
            <p:nvPr/>
          </p:nvSpPr>
          <p:spPr>
            <a:xfrm>
              <a:off x="4370400" y="3131450"/>
              <a:ext cx="350511" cy="114874"/>
            </a:xfrm>
            <a:prstGeom prst="round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133" name="그룹 132"/>
          <p:cNvGrpSpPr/>
          <p:nvPr/>
        </p:nvGrpSpPr>
        <p:grpSpPr>
          <a:xfrm>
            <a:off x="4267224" y="5116694"/>
            <a:ext cx="449571" cy="1143000"/>
            <a:chOff x="4283612" y="2477972"/>
            <a:chExt cx="449571" cy="1143000"/>
          </a:xfrm>
        </p:grpSpPr>
        <p:sp>
          <p:nvSpPr>
            <p:cNvPr id="134" name="직사각형 133"/>
            <p:cNvSpPr/>
            <p:nvPr/>
          </p:nvSpPr>
          <p:spPr>
            <a:xfrm>
              <a:off x="4283612" y="2477972"/>
              <a:ext cx="449571" cy="1143000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35" name="사각형: 둥근 모서리 134"/>
            <p:cNvSpPr/>
            <p:nvPr/>
          </p:nvSpPr>
          <p:spPr>
            <a:xfrm>
              <a:off x="4373880" y="2607435"/>
              <a:ext cx="350511" cy="114874"/>
            </a:xfrm>
            <a:prstGeom prst="round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36" name="사각형: 둥근 모서리 135"/>
            <p:cNvSpPr/>
            <p:nvPr/>
          </p:nvSpPr>
          <p:spPr>
            <a:xfrm>
              <a:off x="4373880" y="3407535"/>
              <a:ext cx="350511" cy="114874"/>
            </a:xfrm>
            <a:prstGeom prst="round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37" name="사각형: 둥근 모서리 136"/>
            <p:cNvSpPr/>
            <p:nvPr/>
          </p:nvSpPr>
          <p:spPr>
            <a:xfrm>
              <a:off x="4373880" y="2868121"/>
              <a:ext cx="350511" cy="114874"/>
            </a:xfrm>
            <a:prstGeom prst="round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38" name="사각형: 둥근 모서리 137"/>
            <p:cNvSpPr/>
            <p:nvPr/>
          </p:nvSpPr>
          <p:spPr>
            <a:xfrm>
              <a:off x="4370400" y="3131450"/>
              <a:ext cx="350511" cy="114874"/>
            </a:xfrm>
            <a:prstGeom prst="round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45" name="TextBox 144"/>
          <p:cNvSpPr txBox="1"/>
          <p:nvPr/>
        </p:nvSpPr>
        <p:spPr>
          <a:xfrm>
            <a:off x="2708667" y="4610372"/>
            <a:ext cx="2561920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/>
              <a:t>현재 </a:t>
            </a:r>
            <a:r>
              <a:rPr lang="ko-KR" altLang="en-US" sz="1400" dirty="0" err="1"/>
              <a:t>브로드캐스팅인</a:t>
            </a:r>
            <a:r>
              <a:rPr lang="ko-KR" altLang="en-US" sz="1400" dirty="0"/>
              <a:t> 방에 대해</a:t>
            </a:r>
            <a:endParaRPr lang="en-US" altLang="ko-KR" sz="1400" dirty="0"/>
          </a:p>
          <a:p>
            <a:r>
              <a:rPr lang="ko-KR" altLang="en-US" sz="1400" dirty="0"/>
              <a:t>채팅이 가능하며</a:t>
            </a:r>
            <a:r>
              <a:rPr lang="en-US" altLang="ko-KR" sz="1400" dirty="0"/>
              <a:t>,</a:t>
            </a:r>
          </a:p>
          <a:p>
            <a:r>
              <a:rPr lang="ko-KR" altLang="en-US" sz="1400" dirty="0"/>
              <a:t>부적절한 유저의 </a:t>
            </a:r>
            <a:endParaRPr lang="en-US" altLang="ko-KR" sz="1400" dirty="0"/>
          </a:p>
          <a:p>
            <a:r>
              <a:rPr lang="ko-KR" altLang="en-US" sz="1400" dirty="0"/>
              <a:t>방의 채팅을 포함</a:t>
            </a:r>
            <a:endParaRPr lang="en-US" altLang="ko-KR" sz="1400" dirty="0"/>
          </a:p>
          <a:p>
            <a:r>
              <a:rPr lang="ko-KR" altLang="en-US" sz="1400" dirty="0"/>
              <a:t>방송 시청을 </a:t>
            </a:r>
            <a:endParaRPr lang="en-US" altLang="ko-KR" sz="1400" dirty="0"/>
          </a:p>
          <a:p>
            <a:r>
              <a:rPr lang="ko-KR" altLang="en-US" sz="1400" dirty="0"/>
              <a:t>강제 중지해 </a:t>
            </a:r>
            <a:endParaRPr lang="en-US" altLang="ko-KR" sz="1400" dirty="0"/>
          </a:p>
          <a:p>
            <a:r>
              <a:rPr lang="ko-KR" altLang="en-US" sz="1400" dirty="0"/>
              <a:t>종료할 수 있다</a:t>
            </a:r>
            <a:r>
              <a:rPr lang="en-US" altLang="ko-KR" sz="1400" dirty="0"/>
              <a:t>. </a:t>
            </a:r>
          </a:p>
        </p:txBody>
      </p:sp>
      <p:sp>
        <p:nvSpPr>
          <p:cNvPr id="92" name="TextBox 91"/>
          <p:cNvSpPr txBox="1"/>
          <p:nvPr/>
        </p:nvSpPr>
        <p:spPr>
          <a:xfrm>
            <a:off x="6672135" y="4795793"/>
            <a:ext cx="193193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/>
              <a:t>관리자가 </a:t>
            </a:r>
            <a:endParaRPr lang="en-US" altLang="ko-KR" sz="1600" dirty="0"/>
          </a:p>
          <a:p>
            <a:r>
              <a:rPr lang="ko-KR" altLang="en-US" sz="1600" dirty="0"/>
              <a:t>음향 효과를 </a:t>
            </a:r>
            <a:endParaRPr lang="en-US" altLang="ko-KR" sz="1600" dirty="0"/>
          </a:p>
          <a:p>
            <a:r>
              <a:rPr lang="ko-KR" altLang="en-US" sz="1600" dirty="0"/>
              <a:t>시각적으로 조정</a:t>
            </a:r>
            <a:endParaRPr lang="en-US" altLang="ko-KR" sz="1600" dirty="0"/>
          </a:p>
          <a:p>
            <a:r>
              <a:rPr lang="ko-KR" altLang="en-US" sz="1600" dirty="0"/>
              <a:t>효과의 상태를 </a:t>
            </a:r>
            <a:endParaRPr lang="en-US" altLang="ko-KR" sz="1600" dirty="0"/>
          </a:p>
          <a:p>
            <a:r>
              <a:rPr lang="ko-KR" altLang="en-US" sz="1600" dirty="0"/>
              <a:t>브로드캐스팅 한다</a:t>
            </a:r>
            <a:r>
              <a:rPr lang="en-US" altLang="ko-KR" sz="1600" dirty="0"/>
              <a:t>. </a:t>
            </a:r>
          </a:p>
          <a:p>
            <a:r>
              <a:rPr lang="en-US" altLang="ko-KR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433147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57075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800" dirty="0">
                <a:solidFill>
                  <a:srgbClr val="461D4D"/>
                </a:solidFill>
                <a:latin typeface="Agency FB" panose="020B0503020202020204" pitchFamily="34" charset="0"/>
              </a:rPr>
              <a:t>Ⅰ</a:t>
            </a:r>
            <a:endParaRPr lang="ko-KR" altLang="en-US" sz="8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88664" y="261610"/>
            <a:ext cx="22974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프로젝트 제안 개요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1002098" y="690403"/>
            <a:ext cx="2032929" cy="461665"/>
          </a:xfrm>
          <a:prstGeom prst="rect">
            <a:avLst/>
          </a:prstGeom>
          <a:solidFill>
            <a:srgbClr val="461D4D"/>
          </a:solidFill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벤치마킹 사례</a:t>
            </a:r>
            <a:endParaRPr lang="en-US" altLang="ko-K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</p:txBody>
      </p:sp>
      <p:grpSp>
        <p:nvGrpSpPr>
          <p:cNvPr id="3" name="그룹 2"/>
          <p:cNvGrpSpPr/>
          <p:nvPr/>
        </p:nvGrpSpPr>
        <p:grpSpPr>
          <a:xfrm>
            <a:off x="888664" y="1410879"/>
            <a:ext cx="7412140" cy="1323440"/>
            <a:chOff x="1002098" y="1524541"/>
            <a:chExt cx="7412140" cy="1323440"/>
          </a:xfrm>
        </p:grpSpPr>
        <p:sp>
          <p:nvSpPr>
            <p:cNvPr id="7" name="TextBox 6"/>
            <p:cNvSpPr txBox="1"/>
            <p:nvPr/>
          </p:nvSpPr>
          <p:spPr>
            <a:xfrm>
              <a:off x="1019682" y="1924651"/>
              <a:ext cx="7394556" cy="923330"/>
            </a:xfrm>
            <a:prstGeom prst="rect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+mj-ea"/>
                  <a:ea typeface="+mj-ea"/>
                </a:rPr>
                <a:t>실제와 같은 디제잉 환경을 제공한다</a:t>
              </a:r>
              <a:r>
                <a:rPr lang="en-US" altLang="ko-KR" dirty="0">
                  <a:latin typeface="+mj-ea"/>
                  <a:ea typeface="+mj-ea"/>
                </a:rPr>
                <a:t>. </a:t>
              </a:r>
            </a:p>
            <a:p>
              <a:r>
                <a:rPr lang="ko-KR" altLang="en-US" dirty="0">
                  <a:latin typeface="+mj-ea"/>
                  <a:ea typeface="+mj-ea"/>
                </a:rPr>
                <a:t>초보자가 사용하기 복잡하며 </a:t>
              </a:r>
              <a:endParaRPr lang="en-US" altLang="ko-KR" dirty="0">
                <a:latin typeface="+mj-ea"/>
                <a:ea typeface="+mj-ea"/>
              </a:endParaRPr>
            </a:p>
            <a:p>
              <a:r>
                <a:rPr lang="ko-KR" altLang="en-US" dirty="0">
                  <a:latin typeface="+mj-ea"/>
                  <a:ea typeface="+mj-ea"/>
                </a:rPr>
                <a:t>스크린에서 사용하기가 어렵다</a:t>
              </a:r>
              <a:r>
                <a:rPr lang="en-US" altLang="ko-KR" dirty="0">
                  <a:latin typeface="+mj-ea"/>
                  <a:ea typeface="+mj-ea"/>
                </a:rPr>
                <a:t>. </a:t>
              </a:r>
            </a:p>
          </p:txBody>
        </p:sp>
        <p:sp>
          <p:nvSpPr>
            <p:cNvPr id="4" name="직사각형 3"/>
            <p:cNvSpPr/>
            <p:nvPr/>
          </p:nvSpPr>
          <p:spPr>
            <a:xfrm>
              <a:off x="1002098" y="1524541"/>
              <a:ext cx="1422184" cy="40011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latin typeface="+mj-ea"/>
                </a:rPr>
                <a:t>Virtual DJ</a:t>
              </a: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906248" y="2953807"/>
            <a:ext cx="7412140" cy="1600439"/>
            <a:chOff x="1002098" y="4228874"/>
            <a:chExt cx="7412140" cy="1600439"/>
          </a:xfrm>
        </p:grpSpPr>
        <p:sp>
          <p:nvSpPr>
            <p:cNvPr id="10" name="직사각형 9"/>
            <p:cNvSpPr/>
            <p:nvPr/>
          </p:nvSpPr>
          <p:spPr>
            <a:xfrm>
              <a:off x="1002098" y="4228874"/>
              <a:ext cx="1159292" cy="400110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</p:spPr>
          <p:txBody>
            <a:bodyPr wrap="none">
              <a:spAutoFit/>
            </a:bodyPr>
            <a:lstStyle/>
            <a:p>
              <a:r>
                <a:rPr lang="ko-KR" altLang="en-US" sz="2000" dirty="0" err="1">
                  <a:solidFill>
                    <a:schemeClr val="bg1"/>
                  </a:solidFill>
                  <a:latin typeface="+mj-ea"/>
                </a:rPr>
                <a:t>세이클럽</a:t>
              </a:r>
              <a:endParaRPr lang="en-US" altLang="ko-KR" sz="2000" dirty="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019682" y="4628984"/>
              <a:ext cx="7394556" cy="1200329"/>
            </a:xfrm>
            <a:prstGeom prst="rect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dirty="0">
                  <a:latin typeface="+mj-ea"/>
                  <a:ea typeface="+mj-ea"/>
                </a:rPr>
                <a:t>원래는 웹 기반 채팅 시스템</a:t>
              </a:r>
              <a:endParaRPr lang="en-US" altLang="ko-KR" dirty="0">
                <a:latin typeface="+mj-ea"/>
                <a:ea typeface="+mj-ea"/>
              </a:endParaRPr>
            </a:p>
            <a:p>
              <a:r>
                <a:rPr lang="ko-KR" altLang="en-US" dirty="0">
                  <a:latin typeface="+mj-ea"/>
                  <a:ea typeface="+mj-ea"/>
                </a:rPr>
                <a:t>라디오 기능을 지원</a:t>
              </a:r>
              <a:r>
                <a:rPr lang="en-US" altLang="ko-KR" dirty="0">
                  <a:latin typeface="+mj-ea"/>
                  <a:ea typeface="+mj-ea"/>
                </a:rPr>
                <a:t>; 1</a:t>
              </a:r>
              <a:r>
                <a:rPr lang="ko-KR" altLang="en-US" dirty="0">
                  <a:latin typeface="+mj-ea"/>
                  <a:ea typeface="+mj-ea"/>
                </a:rPr>
                <a:t>인 라디오 방송이 가능</a:t>
              </a:r>
              <a:endParaRPr lang="en-US" altLang="ko-KR" dirty="0">
                <a:latin typeface="+mj-ea"/>
                <a:ea typeface="+mj-ea"/>
              </a:endParaRPr>
            </a:p>
            <a:p>
              <a:r>
                <a:rPr lang="en-US" altLang="ko-KR" dirty="0">
                  <a:latin typeface="+mj-ea"/>
                  <a:ea typeface="+mj-ea"/>
                </a:rPr>
                <a:t>99</a:t>
              </a:r>
              <a:r>
                <a:rPr lang="ko-KR" altLang="en-US" dirty="0">
                  <a:latin typeface="+mj-ea"/>
                  <a:ea typeface="+mj-ea"/>
                </a:rPr>
                <a:t>년 서비스 시작으로 이미 구세대 취급</a:t>
              </a:r>
              <a:endParaRPr lang="en-US" altLang="ko-KR" dirty="0">
                <a:latin typeface="+mj-ea"/>
                <a:ea typeface="+mj-ea"/>
              </a:endParaRPr>
            </a:p>
            <a:p>
              <a:r>
                <a:rPr lang="en-US" altLang="ko-KR" dirty="0">
                  <a:latin typeface="+mj-ea"/>
                  <a:ea typeface="+mj-ea"/>
                </a:rPr>
                <a:t>EQ</a:t>
              </a:r>
              <a:r>
                <a:rPr lang="ko-KR" altLang="en-US" dirty="0">
                  <a:latin typeface="+mj-ea"/>
                  <a:ea typeface="+mj-ea"/>
                </a:rPr>
                <a:t>조작 가능</a:t>
              </a:r>
              <a:r>
                <a:rPr lang="en-US" altLang="ko-KR" dirty="0">
                  <a:latin typeface="+mj-ea"/>
                  <a:ea typeface="+mj-ea"/>
                </a:rPr>
                <a:t>, </a:t>
              </a:r>
              <a:r>
                <a:rPr lang="ko-KR" altLang="en-US" dirty="0">
                  <a:latin typeface="+mj-ea"/>
                  <a:ea typeface="+mj-ea"/>
                </a:rPr>
                <a:t>시각화 기능 없음</a:t>
              </a:r>
              <a:endParaRPr lang="en-US" altLang="ko-KR" dirty="0">
                <a:latin typeface="+mj-ea"/>
                <a:ea typeface="+mj-ea"/>
              </a:endParaRPr>
            </a:p>
          </p:txBody>
        </p:sp>
      </p:grpSp>
      <p:pic>
        <p:nvPicPr>
          <p:cNvPr id="15" name="그림 1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9042" y="1075427"/>
            <a:ext cx="2686930" cy="1679331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00" b="9744"/>
          <a:stretch/>
        </p:blipFill>
        <p:spPr>
          <a:xfrm>
            <a:off x="6655776" y="3228952"/>
            <a:ext cx="1680196" cy="1350150"/>
          </a:xfrm>
          <a:prstGeom prst="rect">
            <a:avLst/>
          </a:prstGeom>
        </p:spPr>
      </p:pic>
      <p:grpSp>
        <p:nvGrpSpPr>
          <p:cNvPr id="17" name="그룹 16"/>
          <p:cNvGrpSpPr/>
          <p:nvPr/>
        </p:nvGrpSpPr>
        <p:grpSpPr>
          <a:xfrm>
            <a:off x="923832" y="4938474"/>
            <a:ext cx="7412140" cy="1600439"/>
            <a:chOff x="1002098" y="4228874"/>
            <a:chExt cx="7412140" cy="1600439"/>
          </a:xfrm>
        </p:grpSpPr>
        <p:sp>
          <p:nvSpPr>
            <p:cNvPr id="18" name="직사각형 17"/>
            <p:cNvSpPr/>
            <p:nvPr/>
          </p:nvSpPr>
          <p:spPr>
            <a:xfrm>
              <a:off x="1002098" y="4228874"/>
              <a:ext cx="1484702" cy="400110"/>
            </a:xfrm>
            <a:prstGeom prst="rect">
              <a:avLst/>
            </a:prstGeom>
            <a:solidFill>
              <a:srgbClr val="33053B"/>
            </a:solidFill>
            <a:ln>
              <a:solidFill>
                <a:srgbClr val="33053B"/>
              </a:solidFill>
            </a:ln>
          </p:spPr>
          <p:txBody>
            <a:bodyPr wrap="none">
              <a:spAutoFit/>
            </a:bodyPr>
            <a:lstStyle/>
            <a:p>
              <a:r>
                <a:rPr lang="ko-KR" altLang="en-US" sz="2000" dirty="0">
                  <a:solidFill>
                    <a:schemeClr val="bg1"/>
                  </a:solidFill>
                  <a:latin typeface="+mj-ea"/>
                </a:rPr>
                <a:t>차별화된 점</a:t>
              </a:r>
              <a:endParaRPr lang="en-US" altLang="ko-KR" sz="2000" dirty="0">
                <a:solidFill>
                  <a:schemeClr val="bg1"/>
                </a:solidFill>
                <a:latin typeface="+mj-ea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1019682" y="4628984"/>
              <a:ext cx="7394556" cy="1200329"/>
            </a:xfrm>
            <a:prstGeom prst="rect">
              <a:avLst/>
            </a:prstGeom>
            <a:noFill/>
            <a:ln w="38100">
              <a:solidFill>
                <a:srgbClr val="33053B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altLang="ko-KR" dirty="0">
                  <a:latin typeface="+mj-ea"/>
                  <a:ea typeface="+mj-ea"/>
                </a:rPr>
                <a:t>“</a:t>
              </a:r>
              <a:r>
                <a:rPr lang="ko-KR" altLang="en-US" dirty="0">
                  <a:latin typeface="+mj-ea"/>
                  <a:ea typeface="+mj-ea"/>
                </a:rPr>
                <a:t>디제잉 비주얼라이제이션 </a:t>
              </a:r>
              <a:r>
                <a:rPr lang="en-US" altLang="ko-KR" dirty="0">
                  <a:latin typeface="+mj-ea"/>
                  <a:ea typeface="+mj-ea"/>
                </a:rPr>
                <a:t>(Visualization)”</a:t>
              </a:r>
            </a:p>
            <a:p>
              <a:r>
                <a:rPr lang="en-US" altLang="ko-KR" dirty="0">
                  <a:latin typeface="+mj-ea"/>
                  <a:ea typeface="+mj-ea"/>
                </a:rPr>
                <a:t>	- </a:t>
              </a:r>
              <a:r>
                <a:rPr lang="ko-KR" altLang="en-US" dirty="0">
                  <a:latin typeface="+mj-ea"/>
                  <a:ea typeface="+mj-ea"/>
                </a:rPr>
                <a:t>본 제안의 독자적인 기술</a:t>
              </a:r>
              <a:endParaRPr lang="en-US" altLang="ko-KR" dirty="0">
                <a:latin typeface="+mj-ea"/>
                <a:ea typeface="+mj-ea"/>
              </a:endParaRPr>
            </a:p>
            <a:p>
              <a:r>
                <a:rPr lang="en-US" altLang="ko-KR" dirty="0">
                  <a:latin typeface="+mj-ea"/>
                  <a:ea typeface="+mj-ea"/>
                </a:rPr>
                <a:t>	- </a:t>
              </a:r>
              <a:r>
                <a:rPr lang="en-US" altLang="ko-KR" dirty="0">
                  <a:latin typeface="+mj-ea"/>
                </a:rPr>
                <a:t>DJ</a:t>
              </a:r>
              <a:r>
                <a:rPr lang="ko-KR" altLang="en-US" dirty="0">
                  <a:latin typeface="+mj-ea"/>
                </a:rPr>
                <a:t>가 들려주고 싶은 사운드를 즉석에서 꾸밀 수 있음</a:t>
              </a:r>
              <a:endParaRPr lang="en-US" altLang="ko-KR" dirty="0">
                <a:latin typeface="+mj-ea"/>
              </a:endParaRPr>
            </a:p>
            <a:p>
              <a:r>
                <a:rPr lang="en-US" altLang="ko-KR" dirty="0">
                  <a:latin typeface="+mj-ea"/>
                </a:rPr>
                <a:t>	- DJ</a:t>
              </a:r>
              <a:r>
                <a:rPr lang="ko-KR" altLang="en-US" dirty="0">
                  <a:latin typeface="+mj-ea"/>
                </a:rPr>
                <a:t>가 조작하는 환경을 청자들도 소리와 함께 감상 가능</a:t>
              </a:r>
              <a:endParaRPr lang="en-US" altLang="ko-KR" dirty="0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74194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5386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800" dirty="0">
                <a:solidFill>
                  <a:srgbClr val="461D4D"/>
                </a:solidFill>
                <a:latin typeface="Agency FB" panose="020B0503020202020204" pitchFamily="34" charset="0"/>
                <a:ea typeface="a옛날사진관2" panose="02020600000000000000" pitchFamily="18" charset="-127"/>
                <a:cs typeface="Aparajita" panose="020B0604020202020204" pitchFamily="34" charset="0"/>
              </a:rPr>
              <a:t>Ⅱ</a:t>
            </a:r>
            <a:endParaRPr lang="ko-KR" altLang="en-US" sz="8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cs typeface="Aparajita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29341" y="261610"/>
            <a:ext cx="22974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프로젝트 개발 내용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6</a:t>
            </a:fld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107606" y="661720"/>
            <a:ext cx="4365298" cy="461665"/>
          </a:xfrm>
          <a:prstGeom prst="rect">
            <a:avLst/>
          </a:prstGeom>
          <a:solidFill>
            <a:srgbClr val="461D4D"/>
          </a:solidFill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서비스 시나리오 및 시스템 구성</a:t>
            </a:r>
            <a:endParaRPr lang="en-US" altLang="ko-K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</p:txBody>
      </p:sp>
      <p:sp>
        <p:nvSpPr>
          <p:cNvPr id="8" name="사각형: 잘린 한쪽 모서리 7"/>
          <p:cNvSpPr/>
          <p:nvPr/>
        </p:nvSpPr>
        <p:spPr>
          <a:xfrm>
            <a:off x="4585153" y="2211581"/>
            <a:ext cx="1098063" cy="3425050"/>
          </a:xfrm>
          <a:prstGeom prst="snip1Rect">
            <a:avLst>
              <a:gd name="adj" fmla="val 0"/>
            </a:avLst>
          </a:prstGeom>
          <a:solidFill>
            <a:srgbClr val="461D4D"/>
          </a:solidFill>
          <a:ln w="38100">
            <a:solidFill>
              <a:srgbClr val="461D4D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bliqueTopLef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DJ-S </a:t>
            </a:r>
            <a:r>
              <a:rPr lang="ko-KR" altLang="en-US" sz="2400" b="1" dirty="0">
                <a:ln>
                  <a:solidFill>
                    <a:schemeClr val="bg1"/>
                  </a:solidFill>
                </a:ln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서버</a:t>
            </a:r>
          </a:p>
        </p:txBody>
      </p:sp>
      <p:sp>
        <p:nvSpPr>
          <p:cNvPr id="60" name="타원 59"/>
          <p:cNvSpPr/>
          <p:nvPr/>
        </p:nvSpPr>
        <p:spPr>
          <a:xfrm>
            <a:off x="7209646" y="3405425"/>
            <a:ext cx="1188000" cy="1080000"/>
          </a:xfrm>
          <a:prstGeom prst="ellipse">
            <a:avLst/>
          </a:prstGeom>
          <a:noFill/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관리자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사각형: 둥근 모서리 3"/>
          <p:cNvSpPr/>
          <p:nvPr/>
        </p:nvSpPr>
        <p:spPr>
          <a:xfrm>
            <a:off x="460345" y="2212089"/>
            <a:ext cx="1566711" cy="3424542"/>
          </a:xfrm>
          <a:prstGeom prst="roundRect">
            <a:avLst>
              <a:gd name="adj" fmla="val 42996"/>
            </a:avLst>
          </a:prstGeom>
          <a:noFill/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39" name="타원 38"/>
          <p:cNvSpPr/>
          <p:nvPr/>
        </p:nvSpPr>
        <p:spPr>
          <a:xfrm>
            <a:off x="620847" y="2515911"/>
            <a:ext cx="1188000" cy="1080000"/>
          </a:xfrm>
          <a:prstGeom prst="ellipse">
            <a:avLst/>
          </a:prstGeom>
          <a:noFill/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사용자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(</a:t>
            </a:r>
            <a:r>
              <a:rPr lang="ko-KR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시청자</a:t>
            </a:r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)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0" name="타원 39"/>
          <p:cNvSpPr/>
          <p:nvPr/>
        </p:nvSpPr>
        <p:spPr>
          <a:xfrm>
            <a:off x="620847" y="4227726"/>
            <a:ext cx="1188000" cy="1080000"/>
          </a:xfrm>
          <a:prstGeom prst="ellipse">
            <a:avLst/>
          </a:prstGeom>
          <a:noFill/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운영자</a:t>
            </a:r>
            <a:r>
              <a:rPr lang="en-US" altLang="ko-KR" sz="140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(DJ)</a:t>
            </a:r>
            <a:endParaRPr lang="ko-KR" altLang="en-US" sz="1400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1" name="TextBox 40"/>
          <p:cNvSpPr txBox="1"/>
          <p:nvPr/>
        </p:nvSpPr>
        <p:spPr>
          <a:xfrm rot="16200000">
            <a:off x="280652" y="3692601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n>
                  <a:solidFill>
                    <a:schemeClr val="tx1"/>
                  </a:solidFill>
                </a:ln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USER</a:t>
            </a:r>
            <a:endParaRPr lang="ko-KR" altLang="en-US" dirty="0">
              <a:ln>
                <a:solidFill>
                  <a:schemeClr val="tx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14" name="그룹 13"/>
          <p:cNvGrpSpPr/>
          <p:nvPr/>
        </p:nvGrpSpPr>
        <p:grpSpPr>
          <a:xfrm>
            <a:off x="2027056" y="3349878"/>
            <a:ext cx="2480936" cy="276999"/>
            <a:chOff x="1880752" y="2993262"/>
            <a:chExt cx="2480936" cy="276999"/>
          </a:xfrm>
        </p:grpSpPr>
        <p:sp>
          <p:nvSpPr>
            <p:cNvPr id="49" name="TextBox 48"/>
            <p:cNvSpPr txBox="1"/>
            <p:nvPr/>
          </p:nvSpPr>
          <p:spPr>
            <a:xfrm>
              <a:off x="2452659" y="2993262"/>
              <a:ext cx="13371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회원가입</a:t>
              </a:r>
              <a:r>
                <a:rPr lang="en-US" altLang="ko-KR" sz="12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/</a:t>
              </a:r>
              <a:r>
                <a:rPr lang="ko-KR" altLang="en-US" sz="12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로그인</a:t>
              </a:r>
            </a:p>
          </p:txBody>
        </p:sp>
        <p:cxnSp>
          <p:nvCxnSpPr>
            <p:cNvPr id="13" name="직선 화살표 연결선 12"/>
            <p:cNvCxnSpPr/>
            <p:nvPr/>
          </p:nvCxnSpPr>
          <p:spPr>
            <a:xfrm>
              <a:off x="1880752" y="3239295"/>
              <a:ext cx="2480936" cy="0"/>
            </a:xfrm>
            <a:prstGeom prst="straightConnector1">
              <a:avLst/>
            </a:prstGeom>
            <a:ln w="31750" cap="rnd">
              <a:solidFill>
                <a:srgbClr val="461D4D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0" name="그룹 49"/>
          <p:cNvGrpSpPr/>
          <p:nvPr/>
        </p:nvGrpSpPr>
        <p:grpSpPr>
          <a:xfrm>
            <a:off x="2047348" y="3674750"/>
            <a:ext cx="2480936" cy="276999"/>
            <a:chOff x="1880752" y="2993262"/>
            <a:chExt cx="2480936" cy="276999"/>
          </a:xfrm>
        </p:grpSpPr>
        <p:sp>
          <p:nvSpPr>
            <p:cNvPr id="51" name="TextBox 50"/>
            <p:cNvSpPr txBox="1"/>
            <p:nvPr/>
          </p:nvSpPr>
          <p:spPr>
            <a:xfrm>
              <a:off x="2452659" y="2993262"/>
              <a:ext cx="133712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채팅</a:t>
              </a:r>
            </a:p>
          </p:txBody>
        </p:sp>
        <p:cxnSp>
          <p:nvCxnSpPr>
            <p:cNvPr id="52" name="직선 화살표 연결선 51"/>
            <p:cNvCxnSpPr/>
            <p:nvPr/>
          </p:nvCxnSpPr>
          <p:spPr>
            <a:xfrm>
              <a:off x="1880752" y="3239295"/>
              <a:ext cx="2480936" cy="0"/>
            </a:xfrm>
            <a:prstGeom prst="straightConnector1">
              <a:avLst/>
            </a:prstGeom>
            <a:ln w="31750" cap="rnd">
              <a:solidFill>
                <a:srgbClr val="461D4D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원호 14"/>
          <p:cNvSpPr/>
          <p:nvPr/>
        </p:nvSpPr>
        <p:spPr>
          <a:xfrm>
            <a:off x="1175645" y="2364702"/>
            <a:ext cx="3816979" cy="1279083"/>
          </a:xfrm>
          <a:prstGeom prst="arc">
            <a:avLst>
              <a:gd name="adj1" fmla="val 11646497"/>
              <a:gd name="adj2" fmla="val 20678997"/>
            </a:avLst>
          </a:prstGeom>
          <a:ln w="31750" cap="rnd">
            <a:solidFill>
              <a:srgbClr val="461D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원호 52"/>
          <p:cNvSpPr/>
          <p:nvPr/>
        </p:nvSpPr>
        <p:spPr>
          <a:xfrm>
            <a:off x="1347188" y="2716313"/>
            <a:ext cx="3473891" cy="1224464"/>
          </a:xfrm>
          <a:prstGeom prst="arc">
            <a:avLst>
              <a:gd name="adj1" fmla="val 11833441"/>
              <a:gd name="adj2" fmla="val 20840304"/>
            </a:avLst>
          </a:prstGeom>
          <a:ln w="31750" cap="rnd">
            <a:solidFill>
              <a:srgbClr val="461D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원호 53"/>
          <p:cNvSpPr/>
          <p:nvPr/>
        </p:nvSpPr>
        <p:spPr>
          <a:xfrm>
            <a:off x="1060290" y="3626877"/>
            <a:ext cx="4078638" cy="1279083"/>
          </a:xfrm>
          <a:prstGeom prst="arc">
            <a:avLst>
              <a:gd name="adj1" fmla="val 1050282"/>
              <a:gd name="adj2" fmla="val 9514355"/>
            </a:avLst>
          </a:prstGeom>
          <a:ln w="31750" cap="rnd">
            <a:solidFill>
              <a:srgbClr val="461D4D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5" name="원호 54"/>
          <p:cNvSpPr/>
          <p:nvPr/>
        </p:nvSpPr>
        <p:spPr>
          <a:xfrm>
            <a:off x="1175645" y="2033979"/>
            <a:ext cx="3816979" cy="1279083"/>
          </a:xfrm>
          <a:prstGeom prst="arc">
            <a:avLst>
              <a:gd name="adj1" fmla="val 11102503"/>
              <a:gd name="adj2" fmla="val 20678997"/>
            </a:avLst>
          </a:prstGeom>
          <a:ln w="31750" cap="rnd">
            <a:solidFill>
              <a:srgbClr val="461D4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1" name="TextBox 70"/>
          <p:cNvSpPr txBox="1"/>
          <p:nvPr/>
        </p:nvSpPr>
        <p:spPr>
          <a:xfrm>
            <a:off x="2482902" y="2706406"/>
            <a:ext cx="13371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방 열람</a:t>
            </a:r>
            <a:r>
              <a:rPr lang="en-US" altLang="ko-KR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/</a:t>
            </a:r>
            <a:r>
              <a:rPr lang="ko-KR" altLang="en-US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입장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2415571" y="2364965"/>
            <a:ext cx="13371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이벤트 불러오기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2416979" y="2020951"/>
            <a:ext cx="13371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팔로우</a:t>
            </a:r>
            <a:r>
              <a:rPr lang="en-US" altLang="ko-KR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/</a:t>
            </a:r>
            <a:r>
              <a:rPr lang="ko-KR" altLang="en-US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후원</a:t>
            </a:r>
          </a:p>
        </p:txBody>
      </p:sp>
      <p:sp>
        <p:nvSpPr>
          <p:cNvPr id="74" name="원호 73"/>
          <p:cNvSpPr/>
          <p:nvPr/>
        </p:nvSpPr>
        <p:spPr>
          <a:xfrm>
            <a:off x="793442" y="3578163"/>
            <a:ext cx="4416966" cy="2122910"/>
          </a:xfrm>
          <a:prstGeom prst="arc">
            <a:avLst>
              <a:gd name="adj1" fmla="val 1603518"/>
              <a:gd name="adj2" fmla="val 9514355"/>
            </a:avLst>
          </a:prstGeom>
          <a:ln w="31750" cap="rnd">
            <a:solidFill>
              <a:srgbClr val="461D4D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원호 74"/>
          <p:cNvSpPr/>
          <p:nvPr/>
        </p:nvSpPr>
        <p:spPr>
          <a:xfrm>
            <a:off x="973274" y="3721985"/>
            <a:ext cx="4416966" cy="1584320"/>
          </a:xfrm>
          <a:prstGeom prst="arc">
            <a:avLst>
              <a:gd name="adj1" fmla="val 1477796"/>
              <a:gd name="adj2" fmla="val 9514355"/>
            </a:avLst>
          </a:prstGeom>
          <a:ln w="31750" cap="rnd">
            <a:solidFill>
              <a:srgbClr val="461D4D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TextBox 75"/>
          <p:cNvSpPr txBox="1"/>
          <p:nvPr/>
        </p:nvSpPr>
        <p:spPr>
          <a:xfrm>
            <a:off x="2482901" y="4628961"/>
            <a:ext cx="13371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방 만들기</a:t>
            </a:r>
            <a:endParaRPr lang="ko-KR" altLang="en-US" sz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2482900" y="5015689"/>
            <a:ext cx="13371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이벤트 기록하기</a:t>
            </a:r>
          </a:p>
        </p:txBody>
      </p:sp>
      <p:sp>
        <p:nvSpPr>
          <p:cNvPr id="79" name="TextBox 78"/>
          <p:cNvSpPr txBox="1"/>
          <p:nvPr/>
        </p:nvSpPr>
        <p:spPr>
          <a:xfrm>
            <a:off x="2493171" y="5419289"/>
            <a:ext cx="133712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강제퇴장</a:t>
            </a:r>
            <a:endParaRPr lang="ko-KR" altLang="en-US" sz="12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20" name="그룹 19"/>
          <p:cNvGrpSpPr/>
          <p:nvPr/>
        </p:nvGrpSpPr>
        <p:grpSpPr>
          <a:xfrm>
            <a:off x="5621399" y="3349878"/>
            <a:ext cx="1768499" cy="1223712"/>
            <a:chOff x="5427829" y="3349878"/>
            <a:chExt cx="2562228" cy="1223712"/>
          </a:xfrm>
        </p:grpSpPr>
        <p:sp>
          <p:nvSpPr>
            <p:cNvPr id="19" name="원호 18"/>
            <p:cNvSpPr/>
            <p:nvPr/>
          </p:nvSpPr>
          <p:spPr>
            <a:xfrm>
              <a:off x="5427829" y="3349878"/>
              <a:ext cx="2471081" cy="1106899"/>
            </a:xfrm>
            <a:prstGeom prst="arc">
              <a:avLst>
                <a:gd name="adj1" fmla="val 11940804"/>
                <a:gd name="adj2" fmla="val 20681688"/>
              </a:avLst>
            </a:prstGeom>
            <a:ln w="31750" cap="rnd">
              <a:solidFill>
                <a:srgbClr val="461D4D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6118421" y="3366786"/>
              <a:ext cx="133712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방송 방 관리</a:t>
              </a:r>
            </a:p>
          </p:txBody>
        </p:sp>
        <p:sp>
          <p:nvSpPr>
            <p:cNvPr id="81" name="원호 80"/>
            <p:cNvSpPr/>
            <p:nvPr/>
          </p:nvSpPr>
          <p:spPr>
            <a:xfrm>
              <a:off x="5518975" y="3466691"/>
              <a:ext cx="2471082" cy="1106899"/>
            </a:xfrm>
            <a:prstGeom prst="arc">
              <a:avLst>
                <a:gd name="adj1" fmla="val 1100034"/>
                <a:gd name="adj2" fmla="val 9908772"/>
              </a:avLst>
            </a:prstGeom>
            <a:ln w="31750" cap="rnd">
              <a:solidFill>
                <a:srgbClr val="461D4D"/>
              </a:solidFill>
              <a:headEnd type="non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073637" y="4020140"/>
              <a:ext cx="133712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4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컨텐츠 검열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27678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5386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800" dirty="0">
                <a:solidFill>
                  <a:srgbClr val="461D4D"/>
                </a:solidFill>
                <a:latin typeface="Agency FB" panose="020B0503020202020204" pitchFamily="34" charset="0"/>
                <a:ea typeface="a옛날사진관2" panose="02020600000000000000" pitchFamily="18" charset="-127"/>
                <a:cs typeface="Aparajita" panose="020B0604020202020204" pitchFamily="34" charset="0"/>
              </a:rPr>
              <a:t>Ⅱ</a:t>
            </a:r>
            <a:endParaRPr lang="ko-KR" altLang="en-US" sz="8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cs typeface="Aparajita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29341" y="261610"/>
            <a:ext cx="22974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프로젝트 개발 내용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107606" y="661720"/>
            <a:ext cx="4365298" cy="461665"/>
          </a:xfrm>
          <a:prstGeom prst="rect">
            <a:avLst/>
          </a:prstGeom>
          <a:solidFill>
            <a:srgbClr val="461D4D"/>
          </a:solidFill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서비스 시나리오 및 시스템 구성</a:t>
            </a:r>
            <a:endParaRPr lang="en-US" altLang="ko-K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318867" y="1292616"/>
            <a:ext cx="1230923" cy="2200393"/>
            <a:chOff x="7152542" y="993531"/>
            <a:chExt cx="1230923" cy="2123798"/>
          </a:xfrm>
        </p:grpSpPr>
        <p:sp>
          <p:nvSpPr>
            <p:cNvPr id="8" name="타원 7"/>
            <p:cNvSpPr/>
            <p:nvPr/>
          </p:nvSpPr>
          <p:spPr>
            <a:xfrm>
              <a:off x="7359162" y="993531"/>
              <a:ext cx="817684" cy="756138"/>
            </a:xfrm>
            <a:prstGeom prst="ellipse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9" name="사각형: 둥근 모서리 8"/>
            <p:cNvSpPr/>
            <p:nvPr/>
          </p:nvSpPr>
          <p:spPr>
            <a:xfrm>
              <a:off x="7152542" y="1749670"/>
              <a:ext cx="1230923" cy="1367659"/>
            </a:xfrm>
            <a:prstGeom prst="roundRect">
              <a:avLst>
                <a:gd name="adj" fmla="val 23477"/>
              </a:avLst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사용자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(</a:t>
              </a:r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시청자</a:t>
              </a:r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)</a:t>
              </a:r>
            </a:p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7610474" y="2429857"/>
            <a:ext cx="1230923" cy="3146719"/>
            <a:chOff x="7152542" y="993531"/>
            <a:chExt cx="1230923" cy="3037183"/>
          </a:xfrm>
        </p:grpSpPr>
        <p:sp>
          <p:nvSpPr>
            <p:cNvPr id="11" name="타원 10"/>
            <p:cNvSpPr/>
            <p:nvPr/>
          </p:nvSpPr>
          <p:spPr>
            <a:xfrm>
              <a:off x="7359162" y="993531"/>
              <a:ext cx="817684" cy="756138"/>
            </a:xfrm>
            <a:prstGeom prst="ellipse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3" name="사각형: 둥근 모서리 12"/>
            <p:cNvSpPr/>
            <p:nvPr/>
          </p:nvSpPr>
          <p:spPr>
            <a:xfrm>
              <a:off x="7152542" y="1749669"/>
              <a:ext cx="1230923" cy="2281045"/>
            </a:xfrm>
            <a:prstGeom prst="roundRect">
              <a:avLst>
                <a:gd name="adj" fmla="val 23477"/>
              </a:avLst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관리자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20" name="직사각형 19"/>
          <p:cNvSpPr/>
          <p:nvPr/>
        </p:nvSpPr>
        <p:spPr>
          <a:xfrm>
            <a:off x="1779355" y="1292615"/>
            <a:ext cx="5646029" cy="5310407"/>
          </a:xfrm>
          <a:prstGeom prst="rect">
            <a:avLst/>
          </a:prstGeom>
          <a:noFill/>
          <a:ln w="3810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22" name="그룹 21"/>
          <p:cNvGrpSpPr/>
          <p:nvPr/>
        </p:nvGrpSpPr>
        <p:grpSpPr>
          <a:xfrm>
            <a:off x="1931756" y="4878708"/>
            <a:ext cx="5367356" cy="1477643"/>
            <a:chOff x="1931756" y="4878708"/>
            <a:chExt cx="5367356" cy="1477643"/>
          </a:xfrm>
        </p:grpSpPr>
        <p:sp>
          <p:nvSpPr>
            <p:cNvPr id="3" name="직사각형 2"/>
            <p:cNvSpPr/>
            <p:nvPr/>
          </p:nvSpPr>
          <p:spPr>
            <a:xfrm>
              <a:off x="1931756" y="5047839"/>
              <a:ext cx="5367356" cy="1308512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21" name="직사각형 20"/>
            <p:cNvSpPr/>
            <p:nvPr/>
          </p:nvSpPr>
          <p:spPr>
            <a:xfrm>
              <a:off x="1931756" y="4878708"/>
              <a:ext cx="1600710" cy="338262"/>
            </a:xfrm>
            <a:prstGeom prst="rect">
              <a:avLst/>
            </a:prstGeom>
            <a:solidFill>
              <a:srgbClr val="461D4D"/>
            </a:solidFill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8F8F8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데이터베이스</a:t>
              </a:r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1931755" y="2941869"/>
            <a:ext cx="2490776" cy="1357682"/>
            <a:chOff x="2215661" y="4998669"/>
            <a:chExt cx="2490776" cy="1357682"/>
          </a:xfrm>
        </p:grpSpPr>
        <p:sp>
          <p:nvSpPr>
            <p:cNvPr id="25" name="직사각형 24"/>
            <p:cNvSpPr/>
            <p:nvPr/>
          </p:nvSpPr>
          <p:spPr>
            <a:xfrm>
              <a:off x="2215661" y="5117123"/>
              <a:ext cx="2490776" cy="1239228"/>
            </a:xfrm>
            <a:prstGeom prst="rect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26" name="직사각형 25"/>
            <p:cNvSpPr/>
            <p:nvPr/>
          </p:nvSpPr>
          <p:spPr>
            <a:xfrm>
              <a:off x="2215662" y="4998669"/>
              <a:ext cx="1600710" cy="33826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8F8F8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방송 기능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5847854" y="1395860"/>
            <a:ext cx="1451259" cy="1357682"/>
            <a:chOff x="9532475" y="1708160"/>
            <a:chExt cx="1451259" cy="1357682"/>
          </a:xfrm>
        </p:grpSpPr>
        <p:grpSp>
          <p:nvGrpSpPr>
            <p:cNvPr id="38" name="그룹 37"/>
            <p:cNvGrpSpPr/>
            <p:nvPr/>
          </p:nvGrpSpPr>
          <p:grpSpPr>
            <a:xfrm>
              <a:off x="9532475" y="1708160"/>
              <a:ext cx="1451259" cy="1357682"/>
              <a:chOff x="2215662" y="4998669"/>
              <a:chExt cx="2964162" cy="1357682"/>
            </a:xfrm>
          </p:grpSpPr>
          <p:sp>
            <p:nvSpPr>
              <p:cNvPr id="41" name="직사각형 40"/>
              <p:cNvSpPr/>
              <p:nvPr/>
            </p:nvSpPr>
            <p:spPr>
              <a:xfrm>
                <a:off x="2215664" y="5117123"/>
                <a:ext cx="2964160" cy="1239228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42" name="직사각형 41"/>
              <p:cNvSpPr/>
              <p:nvPr/>
            </p:nvSpPr>
            <p:spPr>
              <a:xfrm>
                <a:off x="2215662" y="4998669"/>
                <a:ext cx="2400396" cy="338262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>
                    <a:solidFill>
                      <a:srgbClr val="F8F8F8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채팅 기능</a:t>
                </a:r>
              </a:p>
            </p:txBody>
          </p:sp>
        </p:grpSp>
        <p:sp>
          <p:nvSpPr>
            <p:cNvPr id="39" name="TextBox 38"/>
            <p:cNvSpPr txBox="1"/>
            <p:nvPr/>
          </p:nvSpPr>
          <p:spPr>
            <a:xfrm>
              <a:off x="9623301" y="2150857"/>
              <a:ext cx="524503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채팅</a:t>
              </a: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9623301" y="2599501"/>
              <a:ext cx="864339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강제퇴장</a:t>
              </a:r>
              <a:endParaRPr lang="ko-KR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55" name="그룹 54"/>
          <p:cNvGrpSpPr/>
          <p:nvPr/>
        </p:nvGrpSpPr>
        <p:grpSpPr>
          <a:xfrm>
            <a:off x="3861113" y="1395860"/>
            <a:ext cx="1918908" cy="1357682"/>
            <a:chOff x="4700323" y="1395860"/>
            <a:chExt cx="2404566" cy="1357682"/>
          </a:xfrm>
        </p:grpSpPr>
        <p:grpSp>
          <p:nvGrpSpPr>
            <p:cNvPr id="36" name="그룹 35"/>
            <p:cNvGrpSpPr/>
            <p:nvPr/>
          </p:nvGrpSpPr>
          <p:grpSpPr>
            <a:xfrm>
              <a:off x="4700323" y="1395860"/>
              <a:ext cx="2404566" cy="1357682"/>
              <a:chOff x="9532477" y="1708160"/>
              <a:chExt cx="1345692" cy="1357682"/>
            </a:xfrm>
          </p:grpSpPr>
          <p:grpSp>
            <p:nvGrpSpPr>
              <p:cNvPr id="27" name="그룹 26"/>
              <p:cNvGrpSpPr/>
              <p:nvPr/>
            </p:nvGrpSpPr>
            <p:grpSpPr>
              <a:xfrm>
                <a:off x="9532477" y="1708160"/>
                <a:ext cx="1345692" cy="1357682"/>
                <a:chOff x="2215663" y="4998669"/>
                <a:chExt cx="2748542" cy="1357682"/>
              </a:xfrm>
            </p:grpSpPr>
            <p:sp>
              <p:nvSpPr>
                <p:cNvPr id="28" name="직사각형 27"/>
                <p:cNvSpPr/>
                <p:nvPr/>
              </p:nvSpPr>
              <p:spPr>
                <a:xfrm>
                  <a:off x="2215666" y="5117123"/>
                  <a:ext cx="2748539" cy="1239228"/>
                </a:xfrm>
                <a:prstGeom prst="rect">
                  <a:avLst/>
                </a:prstGeom>
                <a:noFill/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  <p:sp>
              <p:nvSpPr>
                <p:cNvPr id="29" name="직사각형 28"/>
                <p:cNvSpPr/>
                <p:nvPr/>
              </p:nvSpPr>
              <p:spPr>
                <a:xfrm>
                  <a:off x="2215663" y="4998669"/>
                  <a:ext cx="2400397" cy="338262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b="1" dirty="0">
                      <a:solidFill>
                        <a:srgbClr val="F8F8F8"/>
                      </a:solidFill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rPr>
                    <a:t>후원관리 기능</a:t>
                  </a:r>
                </a:p>
              </p:txBody>
            </p:sp>
          </p:grpSp>
          <p:sp>
            <p:nvSpPr>
              <p:cNvPr id="31" name="TextBox 30"/>
              <p:cNvSpPr txBox="1"/>
              <p:nvPr/>
            </p:nvSpPr>
            <p:spPr>
              <a:xfrm>
                <a:off x="9580048" y="2150857"/>
                <a:ext cx="961268" cy="307777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후원기록 조회</a:t>
                </a: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9580048" y="2599501"/>
                <a:ext cx="534322" cy="307777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수수료</a:t>
                </a:r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>
              <a:off x="5853586" y="2275969"/>
              <a:ext cx="866456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팔로우</a:t>
              </a:r>
            </a:p>
          </p:txBody>
        </p:sp>
      </p:grpSp>
      <p:grpSp>
        <p:nvGrpSpPr>
          <p:cNvPr id="51" name="그룹 50"/>
          <p:cNvGrpSpPr/>
          <p:nvPr/>
        </p:nvGrpSpPr>
        <p:grpSpPr>
          <a:xfrm>
            <a:off x="1931756" y="1395860"/>
            <a:ext cx="1844235" cy="1357682"/>
            <a:chOff x="8494963" y="5181231"/>
            <a:chExt cx="2342355" cy="1357682"/>
          </a:xfrm>
        </p:grpSpPr>
        <p:grpSp>
          <p:nvGrpSpPr>
            <p:cNvPr id="44" name="그룹 43"/>
            <p:cNvGrpSpPr/>
            <p:nvPr/>
          </p:nvGrpSpPr>
          <p:grpSpPr>
            <a:xfrm>
              <a:off x="8494963" y="5181231"/>
              <a:ext cx="2342355" cy="1357682"/>
              <a:chOff x="9532475" y="1708160"/>
              <a:chExt cx="1323518" cy="1357682"/>
            </a:xfrm>
          </p:grpSpPr>
          <p:grpSp>
            <p:nvGrpSpPr>
              <p:cNvPr id="45" name="그룹 44"/>
              <p:cNvGrpSpPr/>
              <p:nvPr/>
            </p:nvGrpSpPr>
            <p:grpSpPr>
              <a:xfrm>
                <a:off x="9532475" y="1708160"/>
                <a:ext cx="1323518" cy="1357682"/>
                <a:chOff x="2215662" y="4998669"/>
                <a:chExt cx="2703255" cy="1357682"/>
              </a:xfrm>
            </p:grpSpPr>
            <p:sp>
              <p:nvSpPr>
                <p:cNvPr id="48" name="직사각형 47"/>
                <p:cNvSpPr/>
                <p:nvPr/>
              </p:nvSpPr>
              <p:spPr>
                <a:xfrm>
                  <a:off x="2215662" y="5117123"/>
                  <a:ext cx="2703255" cy="1239228"/>
                </a:xfrm>
                <a:prstGeom prst="rect">
                  <a:avLst/>
                </a:prstGeom>
                <a:noFill/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  <p:sp>
              <p:nvSpPr>
                <p:cNvPr id="49" name="직사각형 48"/>
                <p:cNvSpPr/>
                <p:nvPr/>
              </p:nvSpPr>
              <p:spPr>
                <a:xfrm>
                  <a:off x="2215662" y="4998669"/>
                  <a:ext cx="2400396" cy="338262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b="1" dirty="0">
                      <a:solidFill>
                        <a:srgbClr val="F8F8F8"/>
                      </a:solidFill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rPr>
                    <a:t>회원관리 기능</a:t>
                  </a:r>
                </a:p>
              </p:txBody>
            </p:sp>
          </p:grpSp>
          <p:sp>
            <p:nvSpPr>
              <p:cNvPr id="46" name="TextBox 45"/>
              <p:cNvSpPr txBox="1"/>
              <p:nvPr/>
            </p:nvSpPr>
            <p:spPr>
              <a:xfrm>
                <a:off x="9590275" y="2150857"/>
                <a:ext cx="620687" cy="307777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회원가입</a:t>
                </a:r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9590275" y="2599501"/>
                <a:ext cx="806708" cy="307777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사용자 인증</a:t>
                </a:r>
              </a:p>
            </p:txBody>
          </p:sp>
        </p:grpSp>
        <p:sp>
          <p:nvSpPr>
            <p:cNvPr id="50" name="TextBox 49"/>
            <p:cNvSpPr txBox="1"/>
            <p:nvPr/>
          </p:nvSpPr>
          <p:spPr>
            <a:xfrm>
              <a:off x="9863237" y="5615306"/>
              <a:ext cx="886006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로그인</a:t>
              </a:r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2012296" y="3369266"/>
            <a:ext cx="1090363" cy="307777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40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이벤트 기록</a:t>
            </a:r>
            <a:endParaRPr lang="ko-KR" altLang="en-US" sz="1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012296" y="3852006"/>
            <a:ext cx="1882247" cy="307777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현재 방송중인 방 목록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4769884" y="3469113"/>
            <a:ext cx="1372492" cy="523220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방송종료 후 </a:t>
            </a:r>
            <a:endParaRPr lang="en-US" altLang="ko-KR" sz="1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altLang="ko-KR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녹화된 동영상 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3250449" y="3364546"/>
            <a:ext cx="1090363" cy="307777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이벤트 열람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2203368" y="5411040"/>
            <a:ext cx="1154483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디제이정보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556295" y="5411040"/>
            <a:ext cx="1864613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이펙트 이벤트 기록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4816442" y="5897982"/>
            <a:ext cx="960519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유저정보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2215662" y="5897982"/>
            <a:ext cx="1217000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팔로우 정보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3653795" y="5897982"/>
            <a:ext cx="960519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후원기록</a:t>
            </a:r>
          </a:p>
        </p:txBody>
      </p:sp>
      <p:sp>
        <p:nvSpPr>
          <p:cNvPr id="67" name="화살표: 아래쪽 66"/>
          <p:cNvSpPr/>
          <p:nvPr/>
        </p:nvSpPr>
        <p:spPr>
          <a:xfrm>
            <a:off x="3861113" y="4439335"/>
            <a:ext cx="479699" cy="370409"/>
          </a:xfrm>
          <a:prstGeom prst="downArrow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bg1">
                <a:lumMod val="5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68" name="화살표: 아래쪽 67"/>
          <p:cNvSpPr/>
          <p:nvPr/>
        </p:nvSpPr>
        <p:spPr>
          <a:xfrm rot="10800000">
            <a:off x="4488601" y="4436319"/>
            <a:ext cx="479699" cy="370409"/>
          </a:xfrm>
          <a:prstGeom prst="downArrow">
            <a:avLst/>
          </a:prstGeom>
          <a:solidFill>
            <a:schemeClr val="bg1">
              <a:lumMod val="50000"/>
            </a:schemeClr>
          </a:solidFill>
          <a:ln w="38100">
            <a:solidFill>
              <a:schemeClr val="bg1">
                <a:lumMod val="5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5604796" y="5406927"/>
            <a:ext cx="830677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방 목록</a:t>
            </a:r>
          </a:p>
        </p:txBody>
      </p:sp>
      <p:grpSp>
        <p:nvGrpSpPr>
          <p:cNvPr id="63" name="그룹 62"/>
          <p:cNvGrpSpPr/>
          <p:nvPr/>
        </p:nvGrpSpPr>
        <p:grpSpPr>
          <a:xfrm>
            <a:off x="314553" y="4100631"/>
            <a:ext cx="1230923" cy="2200393"/>
            <a:chOff x="7152542" y="993531"/>
            <a:chExt cx="1230923" cy="2123798"/>
          </a:xfrm>
        </p:grpSpPr>
        <p:sp>
          <p:nvSpPr>
            <p:cNvPr id="64" name="타원 63"/>
            <p:cNvSpPr/>
            <p:nvPr/>
          </p:nvSpPr>
          <p:spPr>
            <a:xfrm>
              <a:off x="7359162" y="993531"/>
              <a:ext cx="817684" cy="756138"/>
            </a:xfrm>
            <a:prstGeom prst="ellipse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65" name="사각형: 둥근 모서리 64"/>
            <p:cNvSpPr/>
            <p:nvPr/>
          </p:nvSpPr>
          <p:spPr>
            <a:xfrm>
              <a:off x="7152542" y="1749670"/>
              <a:ext cx="1230923" cy="1367659"/>
            </a:xfrm>
            <a:prstGeom prst="roundRect">
              <a:avLst>
                <a:gd name="adj" fmla="val 23477"/>
              </a:avLst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운영자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(DJ)</a:t>
              </a:r>
            </a:p>
            <a:p>
              <a:pPr algn="ctr"/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66" name="TextBox 65"/>
          <p:cNvSpPr txBox="1"/>
          <p:nvPr/>
        </p:nvSpPr>
        <p:spPr>
          <a:xfrm>
            <a:off x="5906605" y="5881639"/>
            <a:ext cx="1218603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동영상 목록</a:t>
            </a:r>
          </a:p>
        </p:txBody>
      </p:sp>
      <p:grpSp>
        <p:nvGrpSpPr>
          <p:cNvPr id="69" name="그룹 68"/>
          <p:cNvGrpSpPr/>
          <p:nvPr/>
        </p:nvGrpSpPr>
        <p:grpSpPr>
          <a:xfrm>
            <a:off x="4661217" y="2962312"/>
            <a:ext cx="2490776" cy="1357682"/>
            <a:chOff x="2215661" y="4998669"/>
            <a:chExt cx="2490776" cy="1357682"/>
          </a:xfrm>
        </p:grpSpPr>
        <p:sp>
          <p:nvSpPr>
            <p:cNvPr id="70" name="직사각형 69"/>
            <p:cNvSpPr/>
            <p:nvPr/>
          </p:nvSpPr>
          <p:spPr>
            <a:xfrm>
              <a:off x="2215661" y="5117123"/>
              <a:ext cx="2490776" cy="1239228"/>
            </a:xfrm>
            <a:prstGeom prst="rect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71" name="직사각형 70"/>
            <p:cNvSpPr/>
            <p:nvPr/>
          </p:nvSpPr>
          <p:spPr>
            <a:xfrm>
              <a:off x="2215662" y="4998669"/>
              <a:ext cx="1906636" cy="33826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>
                  <a:solidFill>
                    <a:srgbClr val="F8F8F8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동영상 관리 </a:t>
              </a:r>
              <a:r>
                <a:rPr lang="ko-KR" altLang="en-US" b="1" dirty="0">
                  <a:solidFill>
                    <a:srgbClr val="F8F8F8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기능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8054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5386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800" dirty="0">
                <a:solidFill>
                  <a:srgbClr val="461D4D"/>
                </a:solidFill>
                <a:latin typeface="Agency FB" panose="020B0503020202020204" pitchFamily="34" charset="0"/>
                <a:ea typeface="a옛날사진관2" panose="02020600000000000000" pitchFamily="18" charset="-127"/>
                <a:cs typeface="Aparajita" panose="020B0604020202020204" pitchFamily="34" charset="0"/>
              </a:rPr>
              <a:t>Ⅱ</a:t>
            </a:r>
            <a:endParaRPr lang="ko-KR" altLang="en-US" sz="8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cs typeface="Aparajita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29341" y="261610"/>
            <a:ext cx="22974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프로젝트 개발 내용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8</a:t>
            </a:fld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107606" y="661720"/>
            <a:ext cx="2908168" cy="461665"/>
          </a:xfrm>
          <a:prstGeom prst="rect">
            <a:avLst/>
          </a:prstGeom>
          <a:solidFill>
            <a:srgbClr val="461D4D"/>
          </a:solidFill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관리자기능 개발내용</a:t>
            </a:r>
            <a:endParaRPr lang="en-US" altLang="ko-K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4962541"/>
              </p:ext>
            </p:extLst>
          </p:nvPr>
        </p:nvGraphicFramePr>
        <p:xfrm>
          <a:off x="474785" y="5012070"/>
          <a:ext cx="8040565" cy="1112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283677">
                  <a:extLst>
                    <a:ext uri="{9D8B030D-6E8A-4147-A177-3AD203B41FA5}">
                      <a16:colId xmlns:a16="http://schemas.microsoft.com/office/drawing/2014/main" val="4062326634"/>
                    </a:ext>
                  </a:extLst>
                </a:gridCol>
                <a:gridCol w="1270583">
                  <a:extLst>
                    <a:ext uri="{9D8B030D-6E8A-4147-A177-3AD203B41FA5}">
                      <a16:colId xmlns:a16="http://schemas.microsoft.com/office/drawing/2014/main" val="7725407"/>
                    </a:ext>
                  </a:extLst>
                </a:gridCol>
                <a:gridCol w="5486305">
                  <a:extLst>
                    <a:ext uri="{9D8B030D-6E8A-4147-A177-3AD203B41FA5}">
                      <a16:colId xmlns:a16="http://schemas.microsoft.com/office/drawing/2014/main" val="41192084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개발목표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1D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1D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</a:t>
                      </a:r>
                      <a:r>
                        <a:rPr lang="ko-KR" altLang="en-US" dirty="0" err="1"/>
                        <a:t>기능명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1D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4652265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사용자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 기능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김혜림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방송 운영 기능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83990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이상백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-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3505965"/>
                  </a:ext>
                </a:extLst>
              </a:tr>
            </a:tbl>
          </a:graphicData>
        </a:graphic>
      </p:graphicFrame>
      <p:grpSp>
        <p:nvGrpSpPr>
          <p:cNvPr id="10" name="그룹 9"/>
          <p:cNvGrpSpPr/>
          <p:nvPr/>
        </p:nvGrpSpPr>
        <p:grpSpPr>
          <a:xfrm>
            <a:off x="474785" y="1446550"/>
            <a:ext cx="1230923" cy="3146719"/>
            <a:chOff x="7152542" y="993531"/>
            <a:chExt cx="1230923" cy="3037183"/>
          </a:xfrm>
        </p:grpSpPr>
        <p:sp>
          <p:nvSpPr>
            <p:cNvPr id="11" name="타원 10"/>
            <p:cNvSpPr/>
            <p:nvPr/>
          </p:nvSpPr>
          <p:spPr>
            <a:xfrm>
              <a:off x="7359162" y="993531"/>
              <a:ext cx="817684" cy="756138"/>
            </a:xfrm>
            <a:prstGeom prst="ellipse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3" name="사각형: 둥근 모서리 12"/>
            <p:cNvSpPr/>
            <p:nvPr/>
          </p:nvSpPr>
          <p:spPr>
            <a:xfrm>
              <a:off x="7152542" y="1749669"/>
              <a:ext cx="1230923" cy="2281045"/>
            </a:xfrm>
            <a:prstGeom prst="roundRect">
              <a:avLst>
                <a:gd name="adj" fmla="val 23477"/>
              </a:avLst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관리자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7343717" y="2464201"/>
            <a:ext cx="830677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방 목록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149753" y="3214650"/>
            <a:ext cx="1218603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동영상 목록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2695104" y="2232316"/>
            <a:ext cx="1498342" cy="523220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방송종료 후 </a:t>
            </a:r>
            <a:endParaRPr lang="en-US" altLang="ko-KR" sz="14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  <a:p>
            <a:r>
              <a:rPr lang="en-US" altLang="ko-KR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 </a:t>
            </a:r>
            <a:r>
              <a:rPr lang="ko-KR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녹화된 동영상</a:t>
            </a:r>
          </a:p>
        </p:txBody>
      </p:sp>
      <p:grpSp>
        <p:nvGrpSpPr>
          <p:cNvPr id="42" name="그룹 41"/>
          <p:cNvGrpSpPr/>
          <p:nvPr/>
        </p:nvGrpSpPr>
        <p:grpSpPr>
          <a:xfrm>
            <a:off x="2589334" y="1785360"/>
            <a:ext cx="2490776" cy="1080932"/>
            <a:chOff x="2215661" y="4998669"/>
            <a:chExt cx="2490776" cy="1080932"/>
          </a:xfrm>
        </p:grpSpPr>
        <p:sp>
          <p:nvSpPr>
            <p:cNvPr id="43" name="직사각형 42"/>
            <p:cNvSpPr/>
            <p:nvPr/>
          </p:nvSpPr>
          <p:spPr>
            <a:xfrm>
              <a:off x="2215661" y="5117123"/>
              <a:ext cx="2490776" cy="962478"/>
            </a:xfrm>
            <a:prstGeom prst="rect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44" name="직사각형 43"/>
            <p:cNvSpPr/>
            <p:nvPr/>
          </p:nvSpPr>
          <p:spPr>
            <a:xfrm>
              <a:off x="2215662" y="4998669"/>
              <a:ext cx="1906636" cy="33826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>
                  <a:solidFill>
                    <a:srgbClr val="F8F8F8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동영상 관리 </a:t>
              </a:r>
              <a:r>
                <a:rPr lang="ko-KR" altLang="en-US" b="1" dirty="0">
                  <a:solidFill>
                    <a:srgbClr val="F8F8F8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기능</a:t>
              </a:r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2476147" y="4242628"/>
            <a:ext cx="37305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/>
              <a:t>방송이 종료된 후 해당 동영상을 검열해 데이터에 추가</a:t>
            </a:r>
          </a:p>
        </p:txBody>
      </p:sp>
      <p:grpSp>
        <p:nvGrpSpPr>
          <p:cNvPr id="46" name="그룹 45"/>
          <p:cNvGrpSpPr/>
          <p:nvPr/>
        </p:nvGrpSpPr>
        <p:grpSpPr>
          <a:xfrm>
            <a:off x="2565145" y="3016764"/>
            <a:ext cx="2147532" cy="994103"/>
            <a:chOff x="2215661" y="4998669"/>
            <a:chExt cx="2147532" cy="994103"/>
          </a:xfrm>
        </p:grpSpPr>
        <p:sp>
          <p:nvSpPr>
            <p:cNvPr id="47" name="직사각형 46"/>
            <p:cNvSpPr/>
            <p:nvPr/>
          </p:nvSpPr>
          <p:spPr>
            <a:xfrm>
              <a:off x="2215661" y="5117123"/>
              <a:ext cx="2147532" cy="875649"/>
            </a:xfrm>
            <a:prstGeom prst="rect">
              <a:avLst/>
            </a:prstGeom>
            <a:noFill/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2215662" y="4998669"/>
              <a:ext cx="1600710" cy="33826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8F8F8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방송 기능</a:t>
              </a: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2695104" y="3529058"/>
            <a:ext cx="1882247" cy="307777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현재 방송중인 방 목록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2238744" y="1552353"/>
            <a:ext cx="4385340" cy="3040916"/>
          </a:xfrm>
          <a:prstGeom prst="rect">
            <a:avLst/>
          </a:prstGeom>
          <a:noFill/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grpSp>
        <p:nvGrpSpPr>
          <p:cNvPr id="51" name="그룹 50"/>
          <p:cNvGrpSpPr/>
          <p:nvPr/>
        </p:nvGrpSpPr>
        <p:grpSpPr>
          <a:xfrm>
            <a:off x="6998371" y="1709581"/>
            <a:ext cx="1516979" cy="2883688"/>
            <a:chOff x="6998371" y="1709581"/>
            <a:chExt cx="1516979" cy="2883688"/>
          </a:xfrm>
        </p:grpSpPr>
        <p:sp>
          <p:nvSpPr>
            <p:cNvPr id="52" name="직사각형 51"/>
            <p:cNvSpPr/>
            <p:nvPr/>
          </p:nvSpPr>
          <p:spPr>
            <a:xfrm>
              <a:off x="6998371" y="1978185"/>
              <a:ext cx="1516979" cy="2615084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6998371" y="1709581"/>
              <a:ext cx="1516979" cy="268604"/>
            </a:xfrm>
            <a:prstGeom prst="rect">
              <a:avLst/>
            </a:prstGeom>
            <a:solidFill>
              <a:srgbClr val="461D4D"/>
            </a:solidFill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8F8F8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데이터베이스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937517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0"/>
            <a:ext cx="125386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8800" dirty="0">
                <a:solidFill>
                  <a:srgbClr val="461D4D"/>
                </a:solidFill>
                <a:latin typeface="Agency FB" panose="020B0503020202020204" pitchFamily="34" charset="0"/>
                <a:ea typeface="a옛날사진관2" panose="02020600000000000000" pitchFamily="18" charset="-127"/>
                <a:cs typeface="Aparajita" panose="020B0604020202020204" pitchFamily="34" charset="0"/>
              </a:rPr>
              <a:t>Ⅱ</a:t>
            </a:r>
            <a:endParaRPr lang="ko-KR" altLang="en-US" sz="8800" dirty="0">
              <a:solidFill>
                <a:srgbClr val="461D4D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gency FB" panose="020B0503020202020204" pitchFamily="34" charset="0"/>
              <a:cs typeface="Aparajita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1029341" y="261610"/>
            <a:ext cx="229742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dirty="0">
                <a:solidFill>
                  <a:srgbClr val="33053B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  <a:ea typeface="+mj-ea"/>
              </a:rPr>
              <a:t>프로젝트 개발 내용</a:t>
            </a:r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099981-D35C-4889-97CE-DC25E51B9C2F}" type="slidenum">
              <a:rPr lang="ko-KR" altLang="en-US" smtClean="0"/>
              <a:t>9</a:t>
            </a:fld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107606" y="661720"/>
            <a:ext cx="2908168" cy="461665"/>
          </a:xfrm>
          <a:prstGeom prst="rect">
            <a:avLst/>
          </a:prstGeom>
          <a:solidFill>
            <a:srgbClr val="461D4D"/>
          </a:solidFill>
        </p:spPr>
        <p:txBody>
          <a:bodyPr wrap="none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ea"/>
              </a:rPr>
              <a:t>사용자기능 개발내용</a:t>
            </a:r>
            <a:endParaRPr lang="en-US" altLang="ko-KR" sz="24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ea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1726826"/>
              </p:ext>
            </p:extLst>
          </p:nvPr>
        </p:nvGraphicFramePr>
        <p:xfrm>
          <a:off x="474785" y="5012070"/>
          <a:ext cx="8040565" cy="1112520"/>
        </p:xfrm>
        <a:graphic>
          <a:graphicData uri="http://schemas.openxmlformats.org/drawingml/2006/table">
            <a:tbl>
              <a:tblPr firstRow="1">
                <a:tableStyleId>{5C22544A-7EE6-4342-B048-85BDC9FD1C3A}</a:tableStyleId>
              </a:tblPr>
              <a:tblGrid>
                <a:gridCol w="1283677">
                  <a:extLst>
                    <a:ext uri="{9D8B030D-6E8A-4147-A177-3AD203B41FA5}">
                      <a16:colId xmlns:a16="http://schemas.microsoft.com/office/drawing/2014/main" val="4062326634"/>
                    </a:ext>
                  </a:extLst>
                </a:gridCol>
                <a:gridCol w="1270583">
                  <a:extLst>
                    <a:ext uri="{9D8B030D-6E8A-4147-A177-3AD203B41FA5}">
                      <a16:colId xmlns:a16="http://schemas.microsoft.com/office/drawing/2014/main" val="7725407"/>
                    </a:ext>
                  </a:extLst>
                </a:gridCol>
                <a:gridCol w="5486305">
                  <a:extLst>
                    <a:ext uri="{9D8B030D-6E8A-4147-A177-3AD203B41FA5}">
                      <a16:colId xmlns:a16="http://schemas.microsoft.com/office/drawing/2014/main" val="41192084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개발목표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1D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개발자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1D4D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개발 </a:t>
                      </a:r>
                      <a:r>
                        <a:rPr lang="ko-KR" altLang="en-US" dirty="0" err="1"/>
                        <a:t>기능명</a:t>
                      </a:r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61D4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4652265"/>
                  </a:ext>
                </a:extLst>
              </a:tr>
              <a:tr h="37084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사용자</a:t>
                      </a:r>
                      <a:endParaRPr lang="en-US" altLang="ko-KR" dirty="0"/>
                    </a:p>
                    <a:p>
                      <a:pPr algn="ctr" latinLnBrk="1"/>
                      <a:r>
                        <a:rPr lang="ko-KR" altLang="en-US" dirty="0"/>
                        <a:t> 기능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김혜림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채팅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방송 운영 기능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9839903"/>
                  </a:ext>
                </a:extLst>
              </a:tr>
              <a:tr h="37084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이상백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사운드 스트리밍 기능 구현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83505965"/>
                  </a:ext>
                </a:extLst>
              </a:tr>
            </a:tbl>
          </a:graphicData>
        </a:graphic>
      </p:graphicFrame>
      <p:grpSp>
        <p:nvGrpSpPr>
          <p:cNvPr id="9" name="그룹 8"/>
          <p:cNvGrpSpPr/>
          <p:nvPr/>
        </p:nvGrpSpPr>
        <p:grpSpPr>
          <a:xfrm>
            <a:off x="474785" y="1446550"/>
            <a:ext cx="1230923" cy="3146719"/>
            <a:chOff x="7152542" y="993531"/>
            <a:chExt cx="1230923" cy="3037183"/>
          </a:xfrm>
        </p:grpSpPr>
        <p:sp>
          <p:nvSpPr>
            <p:cNvPr id="10" name="타원 9"/>
            <p:cNvSpPr/>
            <p:nvPr/>
          </p:nvSpPr>
          <p:spPr>
            <a:xfrm>
              <a:off x="7359162" y="993531"/>
              <a:ext cx="817684" cy="756138"/>
            </a:xfrm>
            <a:prstGeom prst="ellipse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1" name="사각형: 둥근 모서리 10"/>
            <p:cNvSpPr/>
            <p:nvPr/>
          </p:nvSpPr>
          <p:spPr>
            <a:xfrm>
              <a:off x="7152542" y="1749669"/>
              <a:ext cx="1230923" cy="2281045"/>
            </a:xfrm>
            <a:prstGeom prst="roundRect">
              <a:avLst>
                <a:gd name="adj" fmla="val 23477"/>
              </a:avLst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운영자</a:t>
              </a:r>
              <a:endPara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  <a:p>
              <a:pPr algn="ctr"/>
              <a:r>
                <a:rPr lang="en-US" altLang="ko-KR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(DJ)</a:t>
              </a:r>
            </a:p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  <p:grpSp>
        <p:nvGrpSpPr>
          <p:cNvPr id="13" name="그룹 12"/>
          <p:cNvGrpSpPr/>
          <p:nvPr/>
        </p:nvGrpSpPr>
        <p:grpSpPr>
          <a:xfrm>
            <a:off x="6998371" y="1709581"/>
            <a:ext cx="1516979" cy="2883688"/>
            <a:chOff x="6998371" y="1709581"/>
            <a:chExt cx="1516979" cy="2883688"/>
          </a:xfrm>
        </p:grpSpPr>
        <p:sp>
          <p:nvSpPr>
            <p:cNvPr id="14" name="직사각형 13"/>
            <p:cNvSpPr/>
            <p:nvPr/>
          </p:nvSpPr>
          <p:spPr>
            <a:xfrm>
              <a:off x="6998371" y="1978185"/>
              <a:ext cx="1516979" cy="2615084"/>
            </a:xfrm>
            <a:prstGeom prst="rect">
              <a:avLst/>
            </a:prstGeom>
            <a:noFill/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6998371" y="1709581"/>
              <a:ext cx="1516979" cy="268604"/>
            </a:xfrm>
            <a:prstGeom prst="rect">
              <a:avLst/>
            </a:prstGeom>
            <a:solidFill>
              <a:srgbClr val="461D4D"/>
            </a:solidFill>
            <a:ln w="38100">
              <a:solidFill>
                <a:srgbClr val="461D4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>
                  <a:solidFill>
                    <a:srgbClr val="F8F8F8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데이터베이스</a:t>
              </a:r>
            </a:p>
          </p:txBody>
        </p:sp>
      </p:grpSp>
      <p:sp>
        <p:nvSpPr>
          <p:cNvPr id="16" name="직사각형 15"/>
          <p:cNvSpPr/>
          <p:nvPr/>
        </p:nvSpPr>
        <p:spPr>
          <a:xfrm>
            <a:off x="2238744" y="1552353"/>
            <a:ext cx="4385340" cy="3040916"/>
          </a:xfrm>
          <a:prstGeom prst="rect">
            <a:avLst/>
          </a:prstGeom>
          <a:noFill/>
          <a:ln w="38100">
            <a:solidFill>
              <a:srgbClr val="461D4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276600" y="2209946"/>
            <a:ext cx="960519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유저정보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148359" y="3655806"/>
            <a:ext cx="1217000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팔로우 정보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7276600" y="2898451"/>
            <a:ext cx="960519" cy="338554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후원기록</a:t>
            </a:r>
          </a:p>
        </p:txBody>
      </p:sp>
      <p:grpSp>
        <p:nvGrpSpPr>
          <p:cNvPr id="36" name="그룹 35"/>
          <p:cNvGrpSpPr/>
          <p:nvPr/>
        </p:nvGrpSpPr>
        <p:grpSpPr>
          <a:xfrm>
            <a:off x="2467784" y="2388886"/>
            <a:ext cx="1844235" cy="1357682"/>
            <a:chOff x="8494963" y="5181231"/>
            <a:chExt cx="2342355" cy="1357682"/>
          </a:xfrm>
        </p:grpSpPr>
        <p:grpSp>
          <p:nvGrpSpPr>
            <p:cNvPr id="37" name="그룹 36"/>
            <p:cNvGrpSpPr/>
            <p:nvPr/>
          </p:nvGrpSpPr>
          <p:grpSpPr>
            <a:xfrm>
              <a:off x="8494963" y="5181231"/>
              <a:ext cx="2342355" cy="1357682"/>
              <a:chOff x="9532475" y="1708160"/>
              <a:chExt cx="1323518" cy="1357682"/>
            </a:xfrm>
          </p:grpSpPr>
          <p:grpSp>
            <p:nvGrpSpPr>
              <p:cNvPr id="39" name="그룹 38"/>
              <p:cNvGrpSpPr/>
              <p:nvPr/>
            </p:nvGrpSpPr>
            <p:grpSpPr>
              <a:xfrm>
                <a:off x="9532475" y="1708160"/>
                <a:ext cx="1323518" cy="1357682"/>
                <a:chOff x="2215662" y="4998669"/>
                <a:chExt cx="2703255" cy="1357682"/>
              </a:xfrm>
            </p:grpSpPr>
            <p:sp>
              <p:nvSpPr>
                <p:cNvPr id="42" name="직사각형 41"/>
                <p:cNvSpPr/>
                <p:nvPr/>
              </p:nvSpPr>
              <p:spPr>
                <a:xfrm>
                  <a:off x="2215662" y="5117123"/>
                  <a:ext cx="2703255" cy="1239228"/>
                </a:xfrm>
                <a:prstGeom prst="rect">
                  <a:avLst/>
                </a:prstGeom>
                <a:noFill/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endParaRPr>
                </a:p>
              </p:txBody>
            </p:sp>
            <p:sp>
              <p:nvSpPr>
                <p:cNvPr id="43" name="직사각형 42"/>
                <p:cNvSpPr/>
                <p:nvPr/>
              </p:nvSpPr>
              <p:spPr>
                <a:xfrm>
                  <a:off x="2215662" y="4998669"/>
                  <a:ext cx="2400396" cy="338262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 w="38100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ko-KR" altLang="en-US" b="1" dirty="0">
                      <a:solidFill>
                        <a:srgbClr val="F8F8F8"/>
                      </a:solidFill>
                      <a:effectLst>
                        <a:outerShdw blurRad="50800" dist="38100" dir="2700000" algn="tl" rotWithShape="0">
                          <a:prstClr val="black">
                            <a:alpha val="40000"/>
                          </a:prstClr>
                        </a:outerShdw>
                      </a:effectLst>
                    </a:rPr>
                    <a:t>방송</a:t>
                  </a:r>
                </a:p>
              </p:txBody>
            </p:sp>
          </p:grpSp>
          <p:sp>
            <p:nvSpPr>
              <p:cNvPr id="40" name="TextBox 39"/>
              <p:cNvSpPr txBox="1"/>
              <p:nvPr/>
            </p:nvSpPr>
            <p:spPr>
              <a:xfrm>
                <a:off x="9590275" y="2150857"/>
                <a:ext cx="620687" cy="307777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방 생성</a:t>
                </a:r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9590275" y="2599501"/>
                <a:ext cx="806708" cy="307777"/>
              </a:xfrm>
              <a:prstGeom prst="rect">
                <a:avLst/>
              </a:prstGeom>
              <a:noFill/>
              <a:ln w="12700">
                <a:solidFill>
                  <a:schemeClr val="bg1">
                    <a:lumMod val="50000"/>
                  </a:schemeClr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400" dirty="0"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사용자 인증</a:t>
                </a:r>
              </a:p>
            </p:txBody>
          </p:sp>
        </p:grpSp>
        <p:sp>
          <p:nvSpPr>
            <p:cNvPr id="38" name="TextBox 37"/>
            <p:cNvSpPr txBox="1"/>
            <p:nvPr/>
          </p:nvSpPr>
          <p:spPr>
            <a:xfrm>
              <a:off x="9863237" y="5615306"/>
              <a:ext cx="886006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ko-KR" altLang="en-US" sz="14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이펙트</a:t>
              </a:r>
            </a:p>
          </p:txBody>
        </p:sp>
      </p:grpSp>
      <p:grpSp>
        <p:nvGrpSpPr>
          <p:cNvPr id="44" name="그룹 43"/>
          <p:cNvGrpSpPr/>
          <p:nvPr/>
        </p:nvGrpSpPr>
        <p:grpSpPr>
          <a:xfrm>
            <a:off x="4717287" y="2388886"/>
            <a:ext cx="1451259" cy="1357682"/>
            <a:chOff x="9532475" y="1708160"/>
            <a:chExt cx="1451259" cy="1357682"/>
          </a:xfrm>
        </p:grpSpPr>
        <p:grpSp>
          <p:nvGrpSpPr>
            <p:cNvPr id="45" name="그룹 44"/>
            <p:cNvGrpSpPr/>
            <p:nvPr/>
          </p:nvGrpSpPr>
          <p:grpSpPr>
            <a:xfrm>
              <a:off x="9532475" y="1708160"/>
              <a:ext cx="1451259" cy="1357682"/>
              <a:chOff x="2215662" y="4998669"/>
              <a:chExt cx="2964162" cy="1357682"/>
            </a:xfrm>
          </p:grpSpPr>
          <p:sp>
            <p:nvSpPr>
              <p:cNvPr id="48" name="직사각형 47"/>
              <p:cNvSpPr/>
              <p:nvPr/>
            </p:nvSpPr>
            <p:spPr>
              <a:xfrm>
                <a:off x="2215664" y="5117123"/>
                <a:ext cx="2964160" cy="1239228"/>
              </a:xfrm>
              <a:prstGeom prst="rect">
                <a:avLst/>
              </a:prstGeom>
              <a:noFill/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endParaRPr>
              </a:p>
            </p:txBody>
          </p:sp>
          <p:sp>
            <p:nvSpPr>
              <p:cNvPr id="49" name="직사각형 48"/>
              <p:cNvSpPr/>
              <p:nvPr/>
            </p:nvSpPr>
            <p:spPr>
              <a:xfrm>
                <a:off x="2215662" y="4998669"/>
                <a:ext cx="2400396" cy="338262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 w="3810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b="1" dirty="0">
                    <a:solidFill>
                      <a:srgbClr val="F8F8F8"/>
                    </a:solidFill>
                    <a:effectLst>
                      <a:outerShdw blurRad="50800" dist="38100" dir="2700000" algn="tl" rotWithShape="0">
                        <a:prstClr val="black">
                          <a:alpha val="40000"/>
                        </a:prstClr>
                      </a:outerShdw>
                    </a:effectLst>
                  </a:rPr>
                  <a:t>채팅 기능</a:t>
                </a:r>
              </a:p>
            </p:txBody>
          </p:sp>
        </p:grpSp>
        <p:sp>
          <p:nvSpPr>
            <p:cNvPr id="46" name="TextBox 45"/>
            <p:cNvSpPr txBox="1"/>
            <p:nvPr/>
          </p:nvSpPr>
          <p:spPr>
            <a:xfrm>
              <a:off x="9623301" y="2150857"/>
              <a:ext cx="524503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400" dirty="0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채팅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9623301" y="2599501"/>
              <a:ext cx="864339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50000"/>
                </a:schemeClr>
              </a:solidFill>
            </a:ln>
          </p:spPr>
          <p:txBody>
            <a:bodyPr wrap="none" rtlCol="0">
              <a:spAutoFit/>
            </a:bodyPr>
            <a:lstStyle/>
            <a:p>
              <a:r>
                <a:rPr lang="ko-KR" altLang="en-US" sz="1400" dirty="0" err="1"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</a:rPr>
                <a:t>강제퇴장</a:t>
              </a:r>
              <a:endParaRPr lang="ko-KR" altLang="en-US" sz="14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61338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3">
      <a:majorFont>
        <a:latin typeface="a옛날사진관2"/>
        <a:ea typeface="a옛날사진관2"/>
        <a:cs typeface=""/>
      </a:majorFont>
      <a:minorFont>
        <a:latin typeface="a옛날사진관2"/>
        <a:ea typeface="a옛날사진관2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8100">
          <a:solidFill>
            <a:srgbClr val="461D4D"/>
          </a:solidFill>
        </a:ln>
      </a:spPr>
      <a:bodyPr rtlCol="0" anchor="ctr"/>
      <a:lstStyle>
        <a:defPPr>
          <a:defRPr dirty="0" smtClean="0">
            <a:solidFill>
              <a:schemeClr val="tx1">
                <a:lumMod val="85000"/>
                <a:lumOff val="15000"/>
              </a:schemeClr>
            </a:solidFill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0" cap="rnd">
          <a:solidFill>
            <a:srgbClr val="461D4D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892</TotalTime>
  <Words>544</Words>
  <Application>Microsoft Office PowerPoint</Application>
  <PresentationFormat>화면 슬라이드 쇼(4:3)</PresentationFormat>
  <Paragraphs>242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9" baseType="lpstr">
      <vt:lpstr>Agency FB</vt:lpstr>
      <vt:lpstr>Arial</vt:lpstr>
      <vt:lpstr>a옛날사진관2</vt:lpstr>
      <vt:lpstr>맑은 고딕</vt:lpstr>
      <vt:lpstr>Aparajita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김혜림</dc:creator>
  <cp:lastModifiedBy>김혜림</cp:lastModifiedBy>
  <cp:revision>52</cp:revision>
  <dcterms:created xsi:type="dcterms:W3CDTF">2016-11-03T13:36:38Z</dcterms:created>
  <dcterms:modified xsi:type="dcterms:W3CDTF">2016-11-08T06:27:34Z</dcterms:modified>
</cp:coreProperties>
</file>

<file path=docProps/thumbnail.jpeg>
</file>